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304" r:id="rId4"/>
    <p:sldId id="329" r:id="rId5"/>
    <p:sldId id="328" r:id="rId6"/>
    <p:sldId id="332" r:id="rId7"/>
    <p:sldId id="333" r:id="rId8"/>
    <p:sldId id="327" r:id="rId9"/>
    <p:sldId id="315" r:id="rId10"/>
    <p:sldId id="334" r:id="rId11"/>
    <p:sldId id="325" r:id="rId12"/>
    <p:sldId id="311" r:id="rId13"/>
    <p:sldId id="319" r:id="rId14"/>
    <p:sldId id="313" r:id="rId15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7B5C9"/>
    <a:srgbClr val="93E6CC"/>
    <a:srgbClr val="E20EC4"/>
    <a:srgbClr val="57576E"/>
    <a:srgbClr val="D2533C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7" autoAdjust="0"/>
    <p:restoredTop sz="73968" autoAdjust="0"/>
  </p:normalViewPr>
  <p:slideViewPr>
    <p:cSldViewPr snapToGrid="0">
      <p:cViewPr varScale="1">
        <p:scale>
          <a:sx n="55" d="100"/>
          <a:sy n="55" d="100"/>
        </p:scale>
        <p:origin x="212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93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29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2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56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20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24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61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50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3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685798" y="2292577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>
                <a:solidFill>
                  <a:srgbClr val="57576E"/>
                </a:solidFill>
                <a:latin typeface="+mj-lt"/>
              </a:rPr>
              <a:t>May 6, 2021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86627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0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1213 Fair Oaks Avenue</a:t>
            </a:r>
            <a:endParaRPr lang="en-US" sz="44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16455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2343 – SGN</a:t>
            </a:r>
            <a:endParaRPr lang="en-US" sz="40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|</a:t>
            </a:r>
            <a:r>
              <a:rPr lang="en-US" sz="2400" b="1" baseline="0" dirty="0">
                <a:solidFill>
                  <a:srgbClr val="57576E"/>
                </a:solidFill>
                <a:latin typeface="+mj-lt"/>
              </a:rPr>
              <a:t> Design Review Board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D8C2A3-555D-4580-9096-AA14BB6783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C5615-3C0A-4658-AA0A-9327B10872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1213 Fair Oaks Avenue (2343-SGN)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23A8CE-4FCC-48EE-9B93-0E0B13FF9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1213 Fair Oaks Avenue (2343-SGN)</a:t>
            </a:r>
            <a:endParaRPr lang="pt-BR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595842-FEA8-46B4-A325-525A07596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1213 Fair Oaks Avenue (2343-SGN)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F3C930-9F91-4128-A933-FC51FAD077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83178" y="-1"/>
            <a:ext cx="1641920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/>
              <a:t>May 6, 2021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F2560-5B49-4B92-BDAB-823E206FD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7DCC1-AB21-4E10-AEA2-24F07488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34CBC8-20B8-44C6-AEEC-70DB6E1448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9988.63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8303" y="5682048"/>
            <a:ext cx="609600" cy="60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20DE0A-5110-4CEC-BFF6-9E09DD8E02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250" y="697687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Existing vs. New North Elevation Sign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FA245-7E15-AF4B-849E-A872CC6FF1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7"/>
          <a:stretch/>
        </p:blipFill>
        <p:spPr>
          <a:xfrm>
            <a:off x="255520" y="2675178"/>
            <a:ext cx="3966210" cy="2706342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9C42DE-F77D-43A2-AA2E-4FFE4A0541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5" r="11695"/>
          <a:stretch/>
        </p:blipFill>
        <p:spPr>
          <a:xfrm>
            <a:off x="4375603" y="2675179"/>
            <a:ext cx="4522121" cy="270634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C8FC98-A58E-4110-BDE7-A4AA50390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1850" y="6051550"/>
            <a:ext cx="609600" cy="609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98F40-D498-4E16-8CB7-F20683A99E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679" y="689142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Signage: Existing and Proposed Refacing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004476-4203-425F-A354-B65A6CA78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910" y="2536308"/>
            <a:ext cx="5623560" cy="3547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B51A4C-98B1-471C-91BE-6AF259413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" y="3429000"/>
            <a:ext cx="3219450" cy="21621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D01AF8-6D21-4968-AB8C-9280C38C97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48.52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238" y="5905159"/>
            <a:ext cx="609600" cy="609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0C136-FFE4-4224-9924-1D0C0331B8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776859"/>
            <a:ext cx="78867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dirty="0">
                <a:latin typeface="Century Gothic" panose="020B0502020202020204" pitchFamily="34" charset="0"/>
              </a:rPr>
              <a:t>STAFF RECOMMENDATION: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7166" y="962900"/>
            <a:ext cx="7669667" cy="493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2000" dirty="0">
                <a:latin typeface="Century Gothic" panose="020B0502020202020204" pitchFamily="34" charset="0"/>
              </a:rPr>
              <a:t>Approve the Sign Plan subject to conditions 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6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4B47E0-4D8A-4D04-8E72-5E23CB60E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0919" y="6051550"/>
            <a:ext cx="609600" cy="60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C3D5B2-AF98-4677-9C1B-15BAD66427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22514" y="1646852"/>
            <a:ext cx="8621486" cy="356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Approve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800" dirty="0">
                <a:latin typeface="Century Gothic" panose="020B0502020202020204" pitchFamily="34" charset="0"/>
                <a:ea typeface="+mj-ea"/>
                <a:cs typeface="+mj-cs"/>
              </a:rPr>
              <a:t>with condition(s) added;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baseline="0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Continue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the project to address comments discussed; or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>
                <a:latin typeface="Century Gothic" panose="020B0502020202020204" pitchFamily="34" charset="0"/>
                <a:ea typeface="+mj-ea"/>
                <a:cs typeface="+mj-cs"/>
              </a:rPr>
              <a:t> Deny the project.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3537" y="840518"/>
            <a:ext cx="9229725" cy="806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entury Gothic" panose="020B0502020202020204" pitchFamily="34" charset="0"/>
              </a:rPr>
              <a:t>Design Review Board Options: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56F4A3-E8C5-4E29-B230-38FEFB5BD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1850" y="5929312"/>
            <a:ext cx="609600" cy="609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AC7C8-6834-4AAD-8DFD-D2278A0A1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2" y="740229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9442" y="1419750"/>
            <a:ext cx="300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Questions?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FBA613-E818-4B8F-B8F0-B8FED56B2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47499A-659F-43E7-AD0D-253B42B187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309908" y="1761054"/>
            <a:ext cx="8229600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just">
              <a:spcAft>
                <a:spcPts val="1200"/>
              </a:spcAft>
            </a:pPr>
            <a:r>
              <a:rPr lang="en-US" altLang="en-US" sz="2000" dirty="0">
                <a:latin typeface="Century Gothic" pitchFamily="34" charset="0"/>
              </a:rPr>
              <a:t>Three (3) new wall signs facing Fair Oaks Avenue </a:t>
            </a:r>
          </a:p>
          <a:p>
            <a:pPr lvl="2" algn="just">
              <a:spcAft>
                <a:spcPts val="1200"/>
              </a:spcAft>
            </a:pPr>
            <a:r>
              <a:rPr lang="en-US" altLang="en-US" sz="2000" dirty="0">
                <a:latin typeface="Century Gothic" pitchFamily="34" charset="0"/>
              </a:rPr>
              <a:t>One(1) new wall sign facing Monterrey Avenue 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2" algn="just">
              <a:spcAft>
                <a:spcPts val="1200"/>
              </a:spcAft>
            </a:pPr>
            <a:r>
              <a:rPr lang="en-US" sz="2000" dirty="0">
                <a:latin typeface="Century Gothic" panose="020B0502020202020204" pitchFamily="34" charset="0"/>
              </a:rPr>
              <a:t>Reface existing monument sign and repaint to match building.</a:t>
            </a:r>
          </a:p>
          <a:p>
            <a:pPr lvl="2" algn="just">
              <a:spcAft>
                <a:spcPts val="1200"/>
              </a:spcAft>
            </a:pPr>
            <a:endParaRPr lang="en-US" altLang="en-US" sz="2400" dirty="0">
              <a:latin typeface="Century Gothic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PROJECT DESCRIPTION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EE160-830C-4A29-AD3F-DB22CFC8D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590" y="4010390"/>
            <a:ext cx="6444630" cy="1281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92B079-6CE0-4B3C-BBBA-7F86DE83F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590" y="5544840"/>
            <a:ext cx="4271010" cy="1230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EA6003-5491-48B1-AF91-E4C6BE35BD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71"/>
          <a:stretch/>
        </p:blipFill>
        <p:spPr>
          <a:xfrm>
            <a:off x="5740718" y="6077728"/>
            <a:ext cx="1734502" cy="73584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EEDBCF-EBF8-4A61-A021-8A3CD02E2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9908" y="5474306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A6BB6-1FB5-4330-9276-5AFDBF487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/>
          </p:cNvSpPr>
          <p:nvPr/>
        </p:nvSpPr>
        <p:spPr>
          <a:xfrm>
            <a:off x="8232899" y="5950144"/>
            <a:ext cx="613856" cy="66143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427281" y="5442007"/>
            <a:ext cx="0" cy="49448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441C242-67D0-4B1E-9824-07EF2AB68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73" y="593612"/>
            <a:ext cx="6246495" cy="601796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04F27C-8834-472A-9CCA-B35CE5661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7103" y="5936496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4EA525-DEB7-4A90-BDA7-728DC3F1A9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2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0A5657-37CE-41C9-BB30-DD32A732DBA3}"/>
              </a:ext>
            </a:extLst>
          </p:cNvPr>
          <p:cNvSpPr/>
          <p:nvPr/>
        </p:nvSpPr>
        <p:spPr>
          <a:xfrm>
            <a:off x="708659" y="4817980"/>
            <a:ext cx="7726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63F35"/>
                </a:solidFill>
                <a:latin typeface="Fira Sans"/>
              </a:rPr>
              <a:t>Sign Ordinance “use” Interpretation meeting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63F35"/>
                </a:solidFill>
                <a:latin typeface="Fira Sans"/>
              </a:rPr>
              <a:t>No more than 200 sf is allowed for each use</a:t>
            </a:r>
            <a:r>
              <a:rPr lang="en-US" sz="2000" i="1" dirty="0">
                <a:solidFill>
                  <a:srgbClr val="463F35"/>
                </a:solidFill>
                <a:latin typeface="Fira Sans"/>
              </a:rPr>
              <a:t>?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63F35"/>
                </a:solidFill>
                <a:latin typeface="Fira Sans"/>
              </a:rPr>
              <a:t>Each </a:t>
            </a:r>
            <a:r>
              <a:rPr lang="en-US" sz="2000" b="0" i="1" dirty="0">
                <a:solidFill>
                  <a:srgbClr val="463F35"/>
                </a:solidFill>
                <a:effectLst/>
                <a:latin typeface="Fira Sans"/>
              </a:rPr>
              <a:t>use </a:t>
            </a:r>
            <a:r>
              <a:rPr lang="en-US" sz="2000" dirty="0">
                <a:solidFill>
                  <a:srgbClr val="463F35"/>
                </a:solidFill>
                <a:latin typeface="Fira Sans"/>
              </a:rPr>
              <a:t>would be separate tenants, not individually licensed product/business within</a:t>
            </a:r>
            <a:endParaRPr lang="en-US" sz="2000" b="0" dirty="0">
              <a:solidFill>
                <a:srgbClr val="463F35"/>
              </a:solidFill>
              <a:effectLst/>
              <a:latin typeface="Fira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FBAD3-1477-40E6-AF9C-A7E5EF457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" y="1231132"/>
            <a:ext cx="8161020" cy="1464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54E5BB-B7E8-44F9-91A5-136CF7D7C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501" y="2421157"/>
            <a:ext cx="5649278" cy="1969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B8DD56-0D23-4445-97EA-564B624C8A54}"/>
              </a:ext>
            </a:extLst>
          </p:cNvPr>
          <p:cNvSpPr/>
          <p:nvPr/>
        </p:nvSpPr>
        <p:spPr>
          <a:xfrm>
            <a:off x="381250" y="697687"/>
            <a:ext cx="2840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Sign Area Interpretation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52106-C377-4BBB-A201-C67BEF42D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50" y="3062378"/>
            <a:ext cx="2201941" cy="1388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E582E1-7748-40FB-87DA-0B7A67796B59}"/>
              </a:ext>
            </a:extLst>
          </p:cNvPr>
          <p:cNvSpPr txBox="1"/>
          <p:nvPr/>
        </p:nvSpPr>
        <p:spPr>
          <a:xfrm>
            <a:off x="5091476" y="1158719"/>
            <a:ext cx="139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200 sq. ft.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FB55D-B674-4B0C-9866-3BED0887C0E8}"/>
              </a:ext>
            </a:extLst>
          </p:cNvPr>
          <p:cNvSpPr txBox="1"/>
          <p:nvPr/>
        </p:nvSpPr>
        <p:spPr>
          <a:xfrm>
            <a:off x="1010545" y="2768169"/>
            <a:ext cx="157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+17.7 sq. ft.?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CBB40-8847-45FA-A45A-BBA582F577A1}"/>
              </a:ext>
            </a:extLst>
          </p:cNvPr>
          <p:cNvSpPr txBox="1"/>
          <p:nvPr/>
        </p:nvSpPr>
        <p:spPr>
          <a:xfrm>
            <a:off x="5478669" y="3036623"/>
            <a:ext cx="139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+30 sq. ft.?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D252C7-E8D1-4AAC-A5E9-3334A774A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8618" y="5633588"/>
            <a:ext cx="609600" cy="6096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6670D4-AFFF-4FB7-9948-A8F088F32B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4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5E733-38A5-45A8-BAA2-FCAFD4685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6" y="1589090"/>
            <a:ext cx="9144000" cy="21095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71CE7D-B448-4778-AF37-BA27E77F848D}"/>
              </a:ext>
            </a:extLst>
          </p:cNvPr>
          <p:cNvSpPr/>
          <p:nvPr/>
        </p:nvSpPr>
        <p:spPr>
          <a:xfrm>
            <a:off x="381250" y="697687"/>
            <a:ext cx="223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Reduced Sign Size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85EC00-E1B1-457D-9242-74043D7BF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6" y="4638990"/>
            <a:ext cx="9000640" cy="16153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7A40ED-E484-4193-BDDD-1BCDCF8F7295}"/>
              </a:ext>
            </a:extLst>
          </p:cNvPr>
          <p:cNvSpPr/>
          <p:nvPr/>
        </p:nvSpPr>
        <p:spPr>
          <a:xfrm>
            <a:off x="381250" y="4066640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Proposed Sign Size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1ED2F2-2443-4A50-8B0D-CE5D37A563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2756.600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6240" y="4035292"/>
            <a:ext cx="609600" cy="6096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DD4DE5-4B8D-48A2-B71F-B5B0B3E73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5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71CE7D-B448-4778-AF37-BA27E77F848D}"/>
              </a:ext>
            </a:extLst>
          </p:cNvPr>
          <p:cNvSpPr/>
          <p:nvPr/>
        </p:nvSpPr>
        <p:spPr>
          <a:xfrm>
            <a:off x="381250" y="697687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Sign Calculation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A9A10-4058-416B-B74F-C99AACE48A9D}"/>
              </a:ext>
            </a:extLst>
          </p:cNvPr>
          <p:cNvSpPr/>
          <p:nvPr/>
        </p:nvSpPr>
        <p:spPr>
          <a:xfrm>
            <a:off x="708659" y="1690038"/>
            <a:ext cx="75121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Previous=247.70 sq. ft. achieved by using four lines.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permits calculating signage with no more than eight lines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03D25-5F51-427A-8A04-9BB48CBD887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868" y="2613368"/>
            <a:ext cx="8200952" cy="2340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44E6A2-AD31-4831-B65F-09D701BA123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08030" y="4710762"/>
            <a:ext cx="5527613" cy="178987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39DE7F-ECA9-4526-8627-1F1F7FE37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6020" y="5480929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A581D-58D1-47DB-B302-9CC4295E96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71CE7D-B448-4778-AF37-BA27E77F848D}"/>
              </a:ext>
            </a:extLst>
          </p:cNvPr>
          <p:cNvSpPr/>
          <p:nvPr/>
        </p:nvSpPr>
        <p:spPr>
          <a:xfrm>
            <a:off x="381250" y="697687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Sign Calculation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A9A10-4058-416B-B74F-C99AACE48A9D}"/>
              </a:ext>
            </a:extLst>
          </p:cNvPr>
          <p:cNvSpPr/>
          <p:nvPr/>
        </p:nvSpPr>
        <p:spPr>
          <a:xfrm>
            <a:off x="708659" y="1690038"/>
            <a:ext cx="75121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Previous=247.70 sq. ft. achieved by using four lines.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permits calculating signage with no more than eight lines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0904BA-15EC-4E32-B5BB-12F5D83B0AA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613079" y="3326462"/>
            <a:ext cx="4442970" cy="304004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26300B-6135-4587-96F8-721135922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6020" y="5472953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0F37C-1C41-4F08-85DF-10B52B5B12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99A97B-15CC-46B2-9DE8-CAD79A4993DF}"/>
              </a:ext>
            </a:extLst>
          </p:cNvPr>
          <p:cNvSpPr/>
          <p:nvPr/>
        </p:nvSpPr>
        <p:spPr>
          <a:xfrm>
            <a:off x="381250" y="697687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Existing Sign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48D4C-7E34-46E4-BF81-BEC227945E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382"/>
          <a:stretch/>
        </p:blipFill>
        <p:spPr>
          <a:xfrm>
            <a:off x="0" y="1321981"/>
            <a:ext cx="9144000" cy="2091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B0969-FA8D-40E6-B3F0-67F2E1841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22903"/>
            <a:ext cx="9144000" cy="2283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B33F6-6FF4-443E-B140-885433700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610" y="3163802"/>
            <a:ext cx="1905000" cy="10096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C4B931-3CE9-4201-B42A-23BBC60F6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150" y="648381"/>
            <a:ext cx="609600" cy="609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BD096-3593-474A-9C94-2AD232CBCA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250" y="697687"/>
            <a:ext cx="3039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Front Elevation Rendering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5E0C9-5D42-43D2-A122-D2E0F96B7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50" y="1524760"/>
            <a:ext cx="8175812" cy="440141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74D09B-B5E8-4F8D-AAB5-76FE6D49E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6650" y="6111875"/>
            <a:ext cx="609600" cy="60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D78D8A-5070-4C2F-B239-0981994BA8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7DCC1-AB21-4E10-AEA2-24F0748891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8820</TotalTime>
  <Words>215</Words>
  <Application>Microsoft Office PowerPoint</Application>
  <PresentationFormat>On-screen Show (4:3)</PresentationFormat>
  <Paragraphs>58</Paragraphs>
  <Slides>14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Fira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 Sissi</dc:creator>
  <cp:lastModifiedBy>Kanika Kith</cp:lastModifiedBy>
  <cp:revision>272</cp:revision>
  <cp:lastPrinted>2019-09-10T02:19:15Z</cp:lastPrinted>
  <dcterms:created xsi:type="dcterms:W3CDTF">2017-12-04T17:55:54Z</dcterms:created>
  <dcterms:modified xsi:type="dcterms:W3CDTF">2021-04-29T17:41:15Z</dcterms:modified>
</cp:coreProperties>
</file>