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382"/>
    <p:restoredTop sz="94668"/>
  </p:normalViewPr>
  <p:slideViewPr>
    <p:cSldViewPr snapToGrid="0" snapToObjects="1">
      <p:cViewPr>
        <p:scale>
          <a:sx n="73" d="100"/>
          <a:sy n="73" d="100"/>
        </p:scale>
        <p:origin x="1696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9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7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782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2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0330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06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61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6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69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2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6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5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4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3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7BA2C-E35F-9D4D-88D1-AAA859215A9F}" type="datetimeFigureOut">
              <a:rPr lang="en-US" smtClean="0"/>
              <a:t>8/9/20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33B528-4923-6E40-A23F-1F7FA039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1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F9F5E-A33A-AE42-9778-B3F4E25A9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Anti-Bias Club’s BLM Mural Proposal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E16EB5-8D5A-3546-850C-E2781E47A9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Wednesday, August 19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E265D4-7498-0549-BF99-6640F9CAA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3"/>
    </mc:Choice>
    <mc:Fallback>
      <p:transition spd="slow" advTm="8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E9A04-F72C-E049-ABCD-5E550377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to 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C9B75-09FF-F940-9945-D4F3CD26C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10154"/>
            <a:ext cx="8596668" cy="3253153"/>
          </a:xfrm>
        </p:spPr>
        <p:txBody>
          <a:bodyPr/>
          <a:lstStyle/>
          <a:p>
            <a:pPr fontAlgn="base"/>
            <a:r>
              <a:rPr lang="en-US" dirty="0"/>
              <a:t>The SPHS Anti-Bias Club will be in charge of maintaining the BLM mural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Additional community funds will be raised if needed to preserve it 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The artist will also be required to sign a contract guaranteeing the quality and longevity of the mural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0EA5EA-8C94-5046-AC1C-1A82271E9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54"/>
    </mc:Choice>
    <mc:Fallback>
      <p:transition spd="slow" advTm="1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685F-85B0-7542-B444-6EA3EC6D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Anti-Bias Club background: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14AF4-9AA8-1944-B242-26787AE9B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The Anti-Bias Club was formed by a group of SPHS students who participated in a two day training with the Anti-Defamation League in October 2019. 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The Anti-Bias Club’s mission is to promote inclusivity and mental wellbeing on campus and in the broader community. 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Some of our other projects:</a:t>
            </a:r>
          </a:p>
          <a:p>
            <a:pPr lvl="1" fontAlgn="base"/>
            <a:r>
              <a:rPr lang="en-US" dirty="0"/>
              <a:t>Mental health, making SPHS more LGBTQ+ inclusive, creating a book on South Pasadena’s history of racism &amp; connecting it to today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AEEAB2-66B5-0F40-85EE-49E1979A8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70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43"/>
    </mc:Choice>
    <mc:Fallback>
      <p:transition spd="slow" advTm="49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B0A26-EAAF-A64A-99EE-832291D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Inspiration/purpose for the mural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E1869-ECD2-A34A-81A4-7A78A391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The mural was inspired by the recent momentum for the Black Lives Matter movement and a wish to create an image that would be in our community representing what we value.</a:t>
            </a:r>
          </a:p>
          <a:p>
            <a:pPr fontAlgn="base"/>
            <a:br>
              <a:rPr lang="en-US" dirty="0"/>
            </a:br>
            <a:r>
              <a:rPr lang="en-US" dirty="0"/>
              <a:t>The mural’s purpose is to create a longstanding image in South Pasadena that shows powerful Black lives, historical references, and to serve as a reminder that our work fighting racism isn’t done.</a:t>
            </a:r>
          </a:p>
          <a:p>
            <a:pPr fontAlgn="base"/>
            <a:br>
              <a:rPr lang="en-US" dirty="0"/>
            </a:br>
            <a:r>
              <a:rPr lang="en-US" dirty="0"/>
              <a:t>Serves as a celebration of Black people and social justice and also as a tool to educate people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6E1F82-ED6E-6D4A-B92F-D22A036C0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3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69"/>
    </mc:Choice>
    <mc:Fallback>
      <p:transition spd="slow" advTm="3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5E58F-7C61-1D4C-A8AB-521E1951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mural locations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0E918-DBB4-AA45-8081-A9E5E47C7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68" y="1676315"/>
            <a:ext cx="8596668" cy="3880773"/>
          </a:xfrm>
        </p:spPr>
        <p:txBody>
          <a:bodyPr/>
          <a:lstStyle/>
          <a:p>
            <a:pPr fontAlgn="base"/>
            <a:r>
              <a:rPr lang="en-US" dirty="0"/>
              <a:t>West side of the library facing Diamond Ave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West side of City Hall facing the gas station 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Orange Grove recreation tennis courts on El Centro St.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Backside of high school track facing Meridian Ave.</a:t>
            </a:r>
          </a:p>
        </p:txBody>
      </p:sp>
      <p:pic>
        <p:nvPicPr>
          <p:cNvPr id="1030" name="Picture 6" descr="https://lh4.googleusercontent.com/qB1jod_vMLsR2prmlNZrNCDVsmpHHlmgSSYOp0nRVgrxXLk3uHyTKfvswlyO0vW2oFE2cQRHKfeN1Jp0EEkYJBxhXh5pDKwEBNKF9lgwWqzcg0tgULJDwa7ZJQNa5Ufll0d3whR3lCg">
            <a:extLst>
              <a:ext uri="{FF2B5EF4-FFF2-40B4-BE49-F238E27FC236}">
                <a16:creationId xmlns:a16="http://schemas.microsoft.com/office/drawing/2014/main" id="{664D9A14-C598-744F-9812-DB7F7EB4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44" y="2188096"/>
            <a:ext cx="3713172" cy="16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6.googleusercontent.com/ibdvrlI2foXvgP4C-P7kIQa-IsRJUNWOTkhC2WBJxjPAvFZa004uBNhsu-ielToMizEu-hquxAgmaFLhv46e8QbcXBs0gj3q51ylnWG6WFp4Qzv_rIyjjEC-6VFwoJSeXQt5WUBXgmg">
            <a:extLst>
              <a:ext uri="{FF2B5EF4-FFF2-40B4-BE49-F238E27FC236}">
                <a16:creationId xmlns:a16="http://schemas.microsoft.com/office/drawing/2014/main" id="{E451B08D-FCD5-9845-94B2-4C952CC82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07" y="141481"/>
            <a:ext cx="3037849" cy="178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6.googleusercontent.com/25XPlymjb6EpyNn_YcCmIEVrvMKXP9MH66kk8Fp0xjSWZ82lkxlTKKkM0GY48Gd9insy69nHoUl37qP3UG5HnZWkDpjSxwWKev6km0KPq2Bv55vCzpediTww4JK04PS5FNP__uSNuGk">
            <a:extLst>
              <a:ext uri="{FF2B5EF4-FFF2-40B4-BE49-F238E27FC236}">
                <a16:creationId xmlns:a16="http://schemas.microsoft.com/office/drawing/2014/main" id="{F5A96C5D-4A4F-8446-B5A3-A5DE7E0C7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606" y="3910463"/>
            <a:ext cx="2539094" cy="190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KB-m5Q1UiN6FnKQrJJndhz9OXxkjd6Ncn9zFXbztI7Ca2kW96IXLEwIAnlPl5DcPk12stm_6hJuZdriwELfYfP94L8aMrUNyBnFTqdDPw6GCmyAQI2mD2vr19n_mfykSnv0kQ81bZ48">
            <a:extLst>
              <a:ext uri="{FF2B5EF4-FFF2-40B4-BE49-F238E27FC236}">
                <a16:creationId xmlns:a16="http://schemas.microsoft.com/office/drawing/2014/main" id="{95356049-7A8D-7F46-A510-45DE8AEA4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00" y="3872352"/>
            <a:ext cx="2657358" cy="19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6.googleusercontent.com/xr4SfiB4aYpRtWeIJq-qIWyEJiJRhT9YwOCfZR1m8DWyKYxTIrHtgGm0LX3bUKIySJR6PMrMCUqZNx_-C_sQJqL1bGU9MVaTxVcuR_XcgrcExz5Z4ufsGlVIjvcBlZ6SgxLLNmGraCs">
            <a:extLst>
              <a:ext uri="{FF2B5EF4-FFF2-40B4-BE49-F238E27FC236}">
                <a16:creationId xmlns:a16="http://schemas.microsoft.com/office/drawing/2014/main" id="{1817B046-D064-7046-A000-804AB58B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11021" y="4448139"/>
            <a:ext cx="4733365" cy="19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B1B78E-581C-944B-A010-5FE43CC45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8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7"/>
    </mc:Choice>
    <mc:Fallback>
      <p:transition spd="slow" advTm="18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F35BA-F539-244D-A706-96541988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themes to include in the mural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40377-9261-1946-9BF9-391EABFFF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422" y="1482386"/>
            <a:ext cx="4038101" cy="3880773"/>
          </a:xfrm>
        </p:spPr>
        <p:txBody>
          <a:bodyPr/>
          <a:lstStyle/>
          <a:p>
            <a:pPr fontAlgn="base"/>
            <a:r>
              <a:rPr lang="en-US" dirty="0"/>
              <a:t>What should be emphasized?</a:t>
            </a:r>
          </a:p>
          <a:p>
            <a:pPr lvl="1" fontAlgn="base"/>
            <a:r>
              <a:rPr lang="en-US" dirty="0"/>
              <a:t>Black strength</a:t>
            </a:r>
          </a:p>
          <a:p>
            <a:pPr lvl="1" fontAlgn="base"/>
            <a:r>
              <a:rPr lang="en-US" dirty="0"/>
              <a:t>Black power</a:t>
            </a:r>
          </a:p>
          <a:p>
            <a:pPr lvl="1" fontAlgn="base"/>
            <a:r>
              <a:rPr lang="en-US" dirty="0"/>
              <a:t>Black pride</a:t>
            </a:r>
          </a:p>
          <a:p>
            <a:pPr marL="457200" lvl="1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Who will be represented?</a:t>
            </a:r>
          </a:p>
          <a:p>
            <a:pPr lvl="1" fontAlgn="base"/>
            <a:r>
              <a:rPr lang="en-US" dirty="0"/>
              <a:t>Diversity and intersectionality </a:t>
            </a:r>
          </a:p>
          <a:p>
            <a:pPr lvl="1" fontAlgn="base"/>
            <a:r>
              <a:rPr lang="en-US" dirty="0"/>
              <a:t>Black women</a:t>
            </a:r>
          </a:p>
          <a:p>
            <a:pPr lvl="1" fontAlgn="base"/>
            <a:r>
              <a:rPr lang="en-US" dirty="0"/>
              <a:t>Black LGBTQ+ community 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A2811D-74F9-A242-92C6-AEEFE3F1AFC1}"/>
              </a:ext>
            </a:extLst>
          </p:cNvPr>
          <p:cNvSpPr txBox="1">
            <a:spLocks/>
          </p:cNvSpPr>
          <p:nvPr/>
        </p:nvSpPr>
        <p:spPr>
          <a:xfrm>
            <a:off x="193430" y="1482386"/>
            <a:ext cx="7332134" cy="47651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What will be represented?</a:t>
            </a:r>
          </a:p>
          <a:p>
            <a:pPr lvl="1" fontAlgn="base"/>
            <a:r>
              <a:rPr lang="en-US" dirty="0"/>
              <a:t>Continuation of…</a:t>
            </a:r>
          </a:p>
          <a:p>
            <a:pPr lvl="2" fontAlgn="base"/>
            <a:r>
              <a:rPr lang="en-US" dirty="0"/>
              <a:t>Abolition movement</a:t>
            </a:r>
          </a:p>
          <a:p>
            <a:pPr lvl="2" fontAlgn="base"/>
            <a:r>
              <a:rPr lang="en-US" dirty="0"/>
              <a:t>Civil rights movement</a:t>
            </a:r>
          </a:p>
          <a:p>
            <a:pPr lvl="2" fontAlgn="base"/>
            <a:r>
              <a:rPr lang="en-US" dirty="0"/>
              <a:t>Black power movement</a:t>
            </a:r>
          </a:p>
          <a:p>
            <a:pPr lvl="2" fontAlgn="base"/>
            <a:r>
              <a:rPr lang="en-US" dirty="0"/>
              <a:t>BLM movement</a:t>
            </a:r>
          </a:p>
          <a:p>
            <a:pPr lvl="1" fontAlgn="base"/>
            <a:r>
              <a:rPr lang="en-US" dirty="0"/>
              <a:t>Will be shown though famous black figures from past to present</a:t>
            </a:r>
          </a:p>
          <a:p>
            <a:pPr lvl="1" fontAlgn="base"/>
            <a:r>
              <a:rPr lang="en-US" dirty="0"/>
              <a:t>Will also represent famous Black artists who embraced their culture (Harlem Renaissance)</a:t>
            </a:r>
          </a:p>
          <a:p>
            <a:pPr fontAlgn="base"/>
            <a:r>
              <a:rPr lang="en-US" dirty="0"/>
              <a:t>What is the Goal?</a:t>
            </a:r>
          </a:p>
          <a:p>
            <a:pPr lvl="1" fontAlgn="base"/>
            <a:r>
              <a:rPr lang="en-US" dirty="0"/>
              <a:t>To display the strength and endurance of the black community.</a:t>
            </a:r>
          </a:p>
          <a:p>
            <a:pPr lvl="1" fontAlgn="base"/>
            <a:r>
              <a:rPr lang="en-US" dirty="0"/>
              <a:t>Hence Breonna Taylor, George Floyd or any other victims of police brutality will not be shown</a:t>
            </a:r>
          </a:p>
          <a:p>
            <a:pPr lvl="1" fontAlgn="base"/>
            <a:r>
              <a:rPr lang="en-US" dirty="0"/>
              <a:t>Want to connect this to both the present and history of South Pasadena</a:t>
            </a:r>
          </a:p>
          <a:p>
            <a:pPr lvl="2" fontAlgn="base"/>
            <a:r>
              <a:rPr lang="en-US" dirty="0"/>
              <a:t>Sundown town</a:t>
            </a:r>
          </a:p>
          <a:p>
            <a:pPr lvl="1" fontAlgn="base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94BB46-BC5A-614A-A176-B08C20227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88"/>
    </mc:Choice>
    <mc:Fallback>
      <p:transition spd="slow" advTm="75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0524-2C9D-EB47-AD2F-BEB309F48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Maya’s sketches</a:t>
            </a:r>
          </a:p>
        </p:txBody>
      </p:sp>
      <p:pic>
        <p:nvPicPr>
          <p:cNvPr id="2050" name="Picture 2" descr="https://lh6.googleusercontent.com/Cr8dfziDFwXMPXv0Wpygcq7z5JYZkD7jmWL_RSBwgn2_PFCtxELHvLXpNlo_V_Z2dlI1ycu-_1Bmsetbv6LIljVHLU176E4wDZoq7OANYYwpyg5LNyBG0uBtNOJFRW6zHcsm__QGM38">
            <a:extLst>
              <a:ext uri="{FF2B5EF4-FFF2-40B4-BE49-F238E27FC236}">
                <a16:creationId xmlns:a16="http://schemas.microsoft.com/office/drawing/2014/main" id="{0C126DA1-B006-C248-91B0-53E93A60A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827049"/>
            <a:ext cx="2670323" cy="176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IkY41VhrHMNeSdxLLl9EBqXAP3CBtlRqhFKF_KZ6BV5nsYxWwFsb___NmP7Pc2IAMuXCWXm7rgqjMUL_01AJeL2Mkik2KS9Al1mk4UYdbh6D0ydtxpzkfYcOLwIjeXJZ2TApPBSePDM">
            <a:extLst>
              <a:ext uri="{FF2B5EF4-FFF2-40B4-BE49-F238E27FC236}">
                <a16:creationId xmlns:a16="http://schemas.microsoft.com/office/drawing/2014/main" id="{BE4C4B4F-6E33-0F4B-B82D-CC02CF17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33" y="2414786"/>
            <a:ext cx="4775199" cy="259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C87952-F36C-AF4B-AE0C-6C5ABEC8E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1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8"/>
    </mc:Choice>
    <mc:Fallback>
      <p:transition spd="slow" advTm="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A1F5-2756-D248-8B2A-8D676D282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C1E9E-5C06-5B49-B84B-FEB6E118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2277"/>
            <a:ext cx="8596668" cy="4529085"/>
          </a:xfrm>
        </p:spPr>
        <p:txBody>
          <a:bodyPr>
            <a:normAutofit/>
          </a:bodyPr>
          <a:lstStyle/>
          <a:p>
            <a:r>
              <a:rPr lang="en-US" dirty="0"/>
              <a:t>The all-inclusive artwork budget is $10,000. 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Budget includes:</a:t>
            </a:r>
            <a:endParaRPr lang="en-US" sz="1600" dirty="0"/>
          </a:p>
          <a:p>
            <a:pPr lvl="1" fontAlgn="base"/>
            <a:r>
              <a:rPr lang="en-US" dirty="0"/>
              <a:t> artist fees, liability insurance, artist travel, and all costs associated with the design, engineering, fabrication, permitting, delivery, and installation of the artwork. </a:t>
            </a:r>
          </a:p>
          <a:p>
            <a:pPr marL="457200" lvl="1" indent="0" fontAlgn="base">
              <a:buNone/>
            </a:pPr>
            <a:endParaRPr lang="en-US" dirty="0"/>
          </a:p>
          <a:p>
            <a:r>
              <a:rPr lang="en-US" dirty="0"/>
              <a:t>Funds will be community-raised, with the SPHS Anti-Bias Club in charge of donations.</a:t>
            </a:r>
          </a:p>
          <a:p>
            <a:pPr marL="0" indent="0">
              <a:buNone/>
            </a:pPr>
            <a:r>
              <a:rPr lang="en-US" dirty="0"/>
              <a:t> </a:t>
            </a:r>
            <a:endParaRPr lang="en-US" sz="1600" dirty="0"/>
          </a:p>
          <a:p>
            <a:r>
              <a:rPr lang="en-US" dirty="0"/>
              <a:t>Excess funds raised will be donated to a non-profit that supports Black lives.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B27216-BEFB-0548-88D1-3889AAB11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5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91"/>
    </mc:Choice>
    <mc:Fallback>
      <p:transition spd="slow" advTm="3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7B63-D301-7D47-B51C-12B8DF8D1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D55-5B2E-DB43-B675-73ABC8CCD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54667"/>
            <a:ext cx="8596668" cy="5384800"/>
          </a:xfrm>
        </p:spPr>
        <p:txBody>
          <a:bodyPr>
            <a:normAutofit/>
          </a:bodyPr>
          <a:lstStyle/>
          <a:p>
            <a:r>
              <a:rPr lang="en-US" dirty="0"/>
              <a:t>Members of the Anti-Bias Club:</a:t>
            </a:r>
          </a:p>
          <a:p>
            <a:pPr lvl="1" fontAlgn="base"/>
            <a:r>
              <a:rPr lang="en-US" dirty="0"/>
              <a:t>Noah Kuhn</a:t>
            </a:r>
          </a:p>
          <a:p>
            <a:pPr lvl="1" fontAlgn="base"/>
            <a:r>
              <a:rPr lang="en-US" dirty="0"/>
              <a:t>Lulu </a:t>
            </a:r>
            <a:r>
              <a:rPr lang="en-US" dirty="0" err="1"/>
              <a:t>Talesnick</a:t>
            </a:r>
            <a:endParaRPr lang="en-US" dirty="0"/>
          </a:p>
          <a:p>
            <a:pPr lvl="1" fontAlgn="base"/>
            <a:r>
              <a:rPr lang="en-US" dirty="0"/>
              <a:t>Cat Flores</a:t>
            </a:r>
          </a:p>
          <a:p>
            <a:pPr lvl="1" fontAlgn="base"/>
            <a:r>
              <a:rPr lang="en-US" dirty="0"/>
              <a:t>Khalil Murdock</a:t>
            </a:r>
          </a:p>
          <a:p>
            <a:pPr lvl="1" fontAlgn="base"/>
            <a:r>
              <a:rPr lang="en-US" dirty="0"/>
              <a:t>Maya </a:t>
            </a:r>
            <a:r>
              <a:rPr lang="en-US" dirty="0" err="1"/>
              <a:t>Turun</a:t>
            </a:r>
            <a:endParaRPr lang="en-US" dirty="0"/>
          </a:p>
          <a:p>
            <a:r>
              <a:rPr lang="en-US" dirty="0"/>
              <a:t>Club Advisor:</a:t>
            </a:r>
          </a:p>
          <a:p>
            <a:pPr lvl="1" fontAlgn="base"/>
            <a:r>
              <a:rPr lang="en-US" dirty="0"/>
              <a:t>Janet Anderson (Principal of South Pasadena High School)</a:t>
            </a:r>
          </a:p>
          <a:p>
            <a:pPr marL="457200" lvl="1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Public Art Commissioners Phung and Dr. Sawyer have been assisting us with this process</a:t>
            </a:r>
          </a:p>
          <a:p>
            <a:pPr fontAlgn="base"/>
            <a:br>
              <a:rPr lang="en-US" dirty="0"/>
            </a:br>
            <a:r>
              <a:rPr lang="en-US" dirty="0"/>
              <a:t>We have also been incorporating community ideas through a google doc and several Zoom meetings</a:t>
            </a:r>
          </a:p>
          <a:p>
            <a:pPr lvl="1" fontAlgn="base"/>
            <a:endParaRPr lang="en-US" dirty="0"/>
          </a:p>
          <a:p>
            <a:endParaRPr lang="en-US" dirty="0"/>
          </a:p>
        </p:txBody>
      </p:sp>
      <p:pic>
        <p:nvPicPr>
          <p:cNvPr id="3074" name="Picture 2" descr="https://lh5.googleusercontent.com/BXyU0jmR7VXT3VC1VB9SVQU0Et2Pri_EEfDoD_ru8ZD3RcjhT1mliCGgS9cCwMdnqni3W-0YYWZL1tP58DWyYfILX7o_WD5TQdeSmCeEVNK_0UgITTG4EcEimZUDjhf0hRDCq2fPsxY">
            <a:extLst>
              <a:ext uri="{FF2B5EF4-FFF2-40B4-BE49-F238E27FC236}">
                <a16:creationId xmlns:a16="http://schemas.microsoft.com/office/drawing/2014/main" id="{08CA9145-44F5-3B4B-89DB-340C68AAA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609600"/>
            <a:ext cx="3411538" cy="31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ACADE1-E9F4-424A-9713-30D4BFFBF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02"/>
    </mc:Choice>
    <mc:Fallback>
      <p:transition spd="slow" advTm="19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BFED7-315B-F740-A005-049E1DCA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RFP process and where we are 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855C1-F266-214C-8238-CCD50D967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35" y="1236133"/>
            <a:ext cx="4555066" cy="533400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We have finalized the the RFP with our design and timeline, and are only awaiting an approved location</a:t>
            </a:r>
          </a:p>
          <a:p>
            <a:pPr fontAlgn="base"/>
            <a:br>
              <a:rPr lang="en-US" dirty="0"/>
            </a:br>
            <a:r>
              <a:rPr lang="en-US" dirty="0"/>
              <a:t>We will go back to the Public Art Commission on Aug. 26 to get approval for the RFP and then return to city council on Sept. 2 to get final location approval</a:t>
            </a:r>
          </a:p>
          <a:p>
            <a:pPr fontAlgn="base"/>
            <a:br>
              <a:rPr lang="en-US" dirty="0"/>
            </a:br>
            <a:r>
              <a:rPr lang="en-US" dirty="0"/>
              <a:t>We will email out the RFP to as many artists as we can with the help and connections of the City, schools, and Public Art Commission</a:t>
            </a:r>
          </a:p>
          <a:p>
            <a:pPr fontAlgn="base"/>
            <a:br>
              <a:rPr lang="en-US" dirty="0"/>
            </a:br>
            <a:r>
              <a:rPr lang="en-US" dirty="0"/>
              <a:t>Once we receive a sufficient number of applications we will pick the artist who best fits this project and our vision and begin working with them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F9A30A-8BF4-F64A-98B6-CDC81FE6D6A5}"/>
              </a:ext>
            </a:extLst>
          </p:cNvPr>
          <p:cNvSpPr txBox="1">
            <a:spLocks/>
          </p:cNvSpPr>
          <p:nvPr/>
        </p:nvSpPr>
        <p:spPr>
          <a:xfrm>
            <a:off x="4775201" y="1236133"/>
            <a:ext cx="7013401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Tentative Timeline</a:t>
            </a:r>
          </a:p>
          <a:p>
            <a:pPr fontAlgn="base"/>
            <a:r>
              <a:rPr lang="en-US" dirty="0"/>
              <a:t>RFP sent out by Sunday, September 6</a:t>
            </a:r>
          </a:p>
          <a:p>
            <a:pPr fontAlgn="base"/>
            <a:r>
              <a:rPr lang="en-US" dirty="0"/>
              <a:t>RFPs due back by Sunday, October 18 </a:t>
            </a:r>
          </a:p>
          <a:p>
            <a:pPr fontAlgn="base"/>
            <a:r>
              <a:rPr lang="en-US" dirty="0"/>
              <a:t>Decide on an artist by Sunday, October 1</a:t>
            </a:r>
          </a:p>
          <a:p>
            <a:pPr fontAlgn="base"/>
            <a:r>
              <a:rPr lang="en-US" dirty="0"/>
              <a:t>Notify and meet with artist and agree on a contract by Sunday, November 15</a:t>
            </a:r>
          </a:p>
          <a:p>
            <a:pPr fontAlgn="base"/>
            <a:r>
              <a:rPr lang="en-US" dirty="0"/>
              <a:t>Artist submits at least three design renderings by Sunday, December 20 and the selection committee will review and make recommendations on changes </a:t>
            </a:r>
          </a:p>
          <a:p>
            <a:pPr fontAlgn="base"/>
            <a:r>
              <a:rPr lang="en-US" dirty="0"/>
              <a:t>Final approval of design rendering by Sunday, January 17. The Anti-Bias Club will present the design rendering to the Public Art Committee of South Pasadena for consensus.</a:t>
            </a:r>
          </a:p>
          <a:p>
            <a:pPr fontAlgn="base"/>
            <a:r>
              <a:rPr lang="en-US" dirty="0"/>
              <a:t>50% mural completion by Sunday, March 14</a:t>
            </a:r>
          </a:p>
          <a:p>
            <a:pPr fontAlgn="base"/>
            <a:r>
              <a:rPr lang="en-US" dirty="0"/>
              <a:t>Final mural completion and unveiling day on Sunday, May 2</a:t>
            </a:r>
            <a:br>
              <a:rPr lang="en-US" dirty="0"/>
            </a:b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3B9A8E-A4BB-3043-A1C6-3D2D274B4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38"/>
    </mc:Choice>
    <mc:Fallback>
      <p:transition spd="slow" advTm="44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{8ADD412F-064E-0F44-B5DB-E67F290FDE23}tf10001060</Template>
  <TotalTime>2376</TotalTime>
  <Words>775</Words>
  <Application>Microsoft Macintosh PowerPoint</Application>
  <PresentationFormat>Widescreen</PresentationFormat>
  <Paragraphs>86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The Anti-Bias Club’s BLM Mural Proposal</vt:lpstr>
      <vt:lpstr>Anti-Bias Club background:</vt:lpstr>
      <vt:lpstr>Inspiration/purpose for the mural</vt:lpstr>
      <vt:lpstr>Proposed mural locations </vt:lpstr>
      <vt:lpstr>Specific themes to include in the mural </vt:lpstr>
      <vt:lpstr>Maya’s sketches</vt:lpstr>
      <vt:lpstr>Budget</vt:lpstr>
      <vt:lpstr>People involved</vt:lpstr>
      <vt:lpstr>RFP process and where we are at</vt:lpstr>
      <vt:lpstr>Important to note: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Anti-Bias Club’s BLM Mural Proposal</dc:title>
  <dc:creator>Lakshmi Turun</dc:creator>
  <cp:lastModifiedBy>Lakshmi Turun</cp:lastModifiedBy>
  <cp:revision>6</cp:revision>
  <dcterms:created xsi:type="dcterms:W3CDTF">2020-08-10T00:40:34Z</dcterms:created>
  <dcterms:modified xsi:type="dcterms:W3CDTF">2020-08-11T16:17:14Z</dcterms:modified>
</cp:coreProperties>
</file>