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0381" y="342900"/>
            <a:ext cx="8534400" cy="1870710"/>
          </a:xfrm>
          <a:custGeom>
            <a:avLst/>
            <a:gdLst/>
            <a:ahLst/>
            <a:cxnLst/>
            <a:rect l="l" t="t" r="r" b="b"/>
            <a:pathLst>
              <a:path w="8534400" h="1870710">
                <a:moveTo>
                  <a:pt x="0" y="0"/>
                </a:moveTo>
                <a:lnTo>
                  <a:pt x="0" y="1870710"/>
                </a:lnTo>
                <a:lnTo>
                  <a:pt x="8534400" y="1870709"/>
                </a:lnTo>
                <a:lnTo>
                  <a:pt x="8534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692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5809" y="338327"/>
            <a:ext cx="8544560" cy="1880870"/>
          </a:xfrm>
          <a:custGeom>
            <a:avLst/>
            <a:gdLst/>
            <a:ahLst/>
            <a:cxnLst/>
            <a:rect l="l" t="t" r="r" b="b"/>
            <a:pathLst>
              <a:path w="8544560" h="1880870">
                <a:moveTo>
                  <a:pt x="8544306" y="1880615"/>
                </a:moveTo>
                <a:lnTo>
                  <a:pt x="8544306" y="0"/>
                </a:lnTo>
                <a:lnTo>
                  <a:pt x="0" y="0"/>
                </a:lnTo>
                <a:lnTo>
                  <a:pt x="0" y="1880616"/>
                </a:lnTo>
                <a:lnTo>
                  <a:pt x="4572" y="188061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8534400" y="9905"/>
                </a:lnTo>
                <a:lnTo>
                  <a:pt x="8534400" y="4571"/>
                </a:lnTo>
                <a:lnTo>
                  <a:pt x="8538972" y="9905"/>
                </a:lnTo>
                <a:lnTo>
                  <a:pt x="8538972" y="1880615"/>
                </a:lnTo>
                <a:lnTo>
                  <a:pt x="8544306" y="1880615"/>
                </a:lnTo>
                <a:close/>
              </a:path>
              <a:path w="8544560" h="188087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8544560" h="1880870">
                <a:moveTo>
                  <a:pt x="9906" y="187071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870710"/>
                </a:lnTo>
                <a:lnTo>
                  <a:pt x="9906" y="1870710"/>
                </a:lnTo>
                <a:close/>
              </a:path>
              <a:path w="8544560" h="1880870">
                <a:moveTo>
                  <a:pt x="8538972" y="1870709"/>
                </a:moveTo>
                <a:lnTo>
                  <a:pt x="4572" y="1870710"/>
                </a:lnTo>
                <a:lnTo>
                  <a:pt x="9906" y="1875282"/>
                </a:lnTo>
                <a:lnTo>
                  <a:pt x="9906" y="1880616"/>
                </a:lnTo>
                <a:lnTo>
                  <a:pt x="8534400" y="1880615"/>
                </a:lnTo>
                <a:lnTo>
                  <a:pt x="8534400" y="1875281"/>
                </a:lnTo>
                <a:lnTo>
                  <a:pt x="8538972" y="1870709"/>
                </a:lnTo>
                <a:close/>
              </a:path>
              <a:path w="8544560" h="1880870">
                <a:moveTo>
                  <a:pt x="9906" y="1880616"/>
                </a:moveTo>
                <a:lnTo>
                  <a:pt x="9906" y="1875282"/>
                </a:lnTo>
                <a:lnTo>
                  <a:pt x="4572" y="1870710"/>
                </a:lnTo>
                <a:lnTo>
                  <a:pt x="4572" y="1880616"/>
                </a:lnTo>
                <a:lnTo>
                  <a:pt x="9906" y="1880616"/>
                </a:lnTo>
                <a:close/>
              </a:path>
              <a:path w="8544560" h="1880870">
                <a:moveTo>
                  <a:pt x="8538972" y="9905"/>
                </a:moveTo>
                <a:lnTo>
                  <a:pt x="8534400" y="4571"/>
                </a:lnTo>
                <a:lnTo>
                  <a:pt x="8534400" y="9905"/>
                </a:lnTo>
                <a:lnTo>
                  <a:pt x="8538972" y="9905"/>
                </a:lnTo>
                <a:close/>
              </a:path>
              <a:path w="8544560" h="1880870">
                <a:moveTo>
                  <a:pt x="8538972" y="1870709"/>
                </a:moveTo>
                <a:lnTo>
                  <a:pt x="8538972" y="9905"/>
                </a:lnTo>
                <a:lnTo>
                  <a:pt x="8534400" y="9905"/>
                </a:lnTo>
                <a:lnTo>
                  <a:pt x="8534400" y="1870709"/>
                </a:lnTo>
                <a:lnTo>
                  <a:pt x="8538972" y="1870709"/>
                </a:lnTo>
                <a:close/>
              </a:path>
              <a:path w="8544560" h="1880870">
                <a:moveTo>
                  <a:pt x="8538972" y="1880615"/>
                </a:moveTo>
                <a:lnTo>
                  <a:pt x="8538972" y="1870709"/>
                </a:lnTo>
                <a:lnTo>
                  <a:pt x="8534400" y="1875281"/>
                </a:lnTo>
                <a:lnTo>
                  <a:pt x="8534400" y="1880615"/>
                </a:lnTo>
                <a:lnTo>
                  <a:pt x="8538972" y="1880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2855" y="1131062"/>
            <a:ext cx="8552688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441" y="2204735"/>
            <a:ext cx="8627516" cy="3876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21368" y="7447089"/>
            <a:ext cx="21844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2257" y="365251"/>
            <a:ext cx="3851275" cy="1630680"/>
          </a:xfrm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 marR="5080" indent="336550">
              <a:lnSpc>
                <a:spcPct val="101699"/>
              </a:lnSpc>
              <a:spcBef>
                <a:spcPts val="45"/>
              </a:spcBef>
            </a:pPr>
            <a:r>
              <a:rPr dirty="0" spc="-5"/>
              <a:t>City </a:t>
            </a:r>
            <a:r>
              <a:rPr dirty="0"/>
              <a:t>of </a:t>
            </a:r>
            <a:r>
              <a:rPr dirty="0" spc="-5"/>
              <a:t>South </a:t>
            </a:r>
            <a:r>
              <a:rPr dirty="0" spc="-10"/>
              <a:t>Pasadena  </a:t>
            </a:r>
            <a:r>
              <a:rPr dirty="0" spc="-5"/>
              <a:t>STRATEGIC PLAN</a:t>
            </a:r>
            <a:r>
              <a:rPr dirty="0" spc="-45"/>
              <a:t> </a:t>
            </a:r>
            <a:r>
              <a:rPr dirty="0" spc="-5"/>
              <a:t>2021‐2026</a:t>
            </a:r>
          </a:p>
          <a:p>
            <a:pPr marL="36195" marR="29845" indent="270510">
              <a:lnSpc>
                <a:spcPct val="101699"/>
              </a:lnSpc>
            </a:pPr>
            <a:r>
              <a:rPr dirty="0" spc="-5"/>
              <a:t>Second Quarter Update  Approved October 19,</a:t>
            </a:r>
            <a:r>
              <a:rPr dirty="0"/>
              <a:t> </a:t>
            </a:r>
            <a:r>
              <a:rPr dirty="0" spc="-5"/>
              <a:t>2022</a:t>
            </a:r>
          </a:p>
        </p:txBody>
      </p:sp>
      <p:sp>
        <p:nvSpPr>
          <p:cNvPr id="3" name="object 3"/>
          <p:cNvSpPr/>
          <p:nvPr/>
        </p:nvSpPr>
        <p:spPr>
          <a:xfrm>
            <a:off x="762000" y="2036064"/>
            <a:ext cx="8558021" cy="5370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891539"/>
          <a:ext cx="9150350" cy="638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1275"/>
                <a:gridCol w="3257550"/>
                <a:gridCol w="971550"/>
                <a:gridCol w="1260475"/>
                <a:gridCol w="2339975"/>
              </a:tblGrid>
              <a:tr h="626364">
                <a:tc gridSpan="5">
                  <a:txBody>
                    <a:bodyPr/>
                    <a:lstStyle/>
                    <a:p>
                      <a:pPr marL="296545">
                        <a:lnSpc>
                          <a:spcPts val="2325"/>
                        </a:lnSpc>
                      </a:pPr>
                      <a:r>
                        <a:rPr dirty="0" sz="18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5. </a:t>
                      </a: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Plan for Affordable Housing to Comply with State Mandates and Respond</a:t>
                      </a:r>
                      <a:r>
                        <a:rPr dirty="0" sz="2000" spc="13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to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Community</a:t>
                      </a:r>
                      <a:r>
                        <a:rPr dirty="0" sz="200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Needs.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4735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1245870">
                <a:tc>
                  <a:txBody>
                    <a:bodyPr/>
                    <a:lstStyle/>
                    <a:p>
                      <a:pPr marL="67945" marR="30226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5a. City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Housing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Division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779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Create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 Housing Division in Community  Development Department to focus on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Housing  related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matters including funding opportunities,</a:t>
                      </a:r>
                      <a:r>
                        <a:rPr dirty="0" sz="1100" spc="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3431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use, partnership with stakeholder groups including  other governments, federal and state laws,</a:t>
                      </a:r>
                      <a:r>
                        <a:rPr dirty="0" sz="11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tenant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protections/ relocation assistance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measures.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9751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6370" indent="-63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 job offer has been extended to a  Housing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Senior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Management Analyst  and is currently undergoing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1399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background check. Housing Division  page has been added to</a:t>
                      </a:r>
                      <a:r>
                        <a:rPr dirty="0" sz="11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Development.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837">
                <a:tc>
                  <a:txBody>
                    <a:bodyPr/>
                    <a:lstStyle/>
                    <a:p>
                      <a:pPr marL="67945" marR="12573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5b. SB 381/ sale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unoccupied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Caltrans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properties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Implementation of SB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381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marR="276860" indent="-228600">
                        <a:lnSpc>
                          <a:spcPct val="1016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Commence policy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discussions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on the  acquisition of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unoccupied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Caltrans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surplus  properties.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Identify HRE’s to work with the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City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Explore formation of Community Land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Trust.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9751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3345" indent="-63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Update provided to Council at the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July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20, 2022 City Council Meeting: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received solicitation letter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8859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Caltrans on June 30, 2022.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expressed interest in acquiring all</a:t>
                      </a:r>
                      <a:r>
                        <a:rPr dirty="0" sz="1100" spc="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4859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unoccupied parcels. An award of  contract for inspection services going  to Council on October 5,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774">
                <a:tc>
                  <a:txBody>
                    <a:bodyPr/>
                    <a:lstStyle/>
                    <a:p>
                      <a:pPr marL="67945" marR="29654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5c. Affordable  Housing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policies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1653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Produce information on Inclusionary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Housing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Ordinance(IHO) and Accessory Dwelling Unit</a:t>
                      </a:r>
                      <a:r>
                        <a:rPr dirty="0" sz="11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(ADU)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0289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Ordinance. Public education on new housing laws  affecting cities.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0132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  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9751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129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progress. IHO recommended to be  reduced to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15%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 lower. An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2192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economic feasibility study was  conducted in July/August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229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review.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462">
                <a:tc>
                  <a:txBody>
                    <a:bodyPr/>
                    <a:lstStyle/>
                    <a:p>
                      <a:pPr marL="67945" marR="55054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5d.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Housing  Support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636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Present Occupancy inspection program and policy for  adoption.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9751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8224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Placed on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hold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until new Housing  Senior Management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Analyst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onboarded. Offer has been</a:t>
                      </a:r>
                      <a:r>
                        <a:rPr dirty="0" sz="1100" spc="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accepted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1846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 Housing Senior Management  Analyst.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848">
                <a:tc>
                  <a:txBody>
                    <a:bodyPr/>
                    <a:lstStyle/>
                    <a:p>
                      <a:pPr marL="67945" marR="46228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5e.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Homeless  Initiatives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9875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(3f combined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with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5e)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25145" marR="88265" indent="-228600">
                        <a:lnSpc>
                          <a:spcPct val="1018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Continue working with the San Gabriel Valley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Council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of Governments (SGVCOG) on region‐  wide solutions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28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lic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Development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256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SGVCOG Mobile Crisis Pilot Program  launched August 16, 2022 and  Supplemental Outreach Program  lauched September 23, 2022.</a:t>
                      </a:r>
                      <a:r>
                        <a:rPr dirty="0" sz="11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Havard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891539"/>
          <a:ext cx="9150350" cy="1377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1275"/>
                <a:gridCol w="3257550"/>
                <a:gridCol w="971550"/>
                <a:gridCol w="1260475"/>
                <a:gridCol w="2339975"/>
              </a:tblGrid>
              <a:tr h="1370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marR="431165" indent="-228600">
                        <a:lnSpc>
                          <a:spcPct val="1014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Participate in Mental Health/Crisis  Intervention Program (CAHOOTS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model)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marR="15303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Expand working relationship with community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partners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Union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Kennedy School of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Business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12420">
                        <a:lnSpc>
                          <a:spcPct val="10160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Performance Lab is evaluating and  assisting the program for 1 year.  On September 6, 2022,</a:t>
                      </a:r>
                      <a:r>
                        <a:rPr dirty="0" sz="11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Governor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2669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Newsom appropriated $850,000 for  the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Mobile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Crisis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Program  appropriated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179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(Ting)  for the Mobile Crisis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Program.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11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891539"/>
          <a:ext cx="9150350" cy="6506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950"/>
                <a:gridCol w="3086100"/>
                <a:gridCol w="800100"/>
                <a:gridCol w="1028700"/>
                <a:gridCol w="2339975"/>
              </a:tblGrid>
              <a:tr h="626364">
                <a:tc gridSpan="5">
                  <a:txBody>
                    <a:bodyPr/>
                    <a:lstStyle/>
                    <a:p>
                      <a:pPr marL="296545">
                        <a:lnSpc>
                          <a:spcPts val="2325"/>
                        </a:lnSpc>
                      </a:pPr>
                      <a:r>
                        <a:rPr dirty="0" sz="18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6.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Enhance Customer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Service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through Innovation </a:t>
                      </a:r>
                      <a:r>
                        <a:rPr dirty="0" sz="20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to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More Effectively Respond to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Community</a:t>
                      </a:r>
                      <a:r>
                        <a:rPr dirty="0" sz="2000" spc="-3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Priorities.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4735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688848">
                <a:tc>
                  <a:txBody>
                    <a:bodyPr/>
                    <a:lstStyle/>
                    <a:p>
                      <a:pPr marL="67945" marR="8001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6a. Accessibility/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Customer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9596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Bring forward a recommendation for an  automated customer care application.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509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City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Manager’s  Office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(CMO)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Ongoing.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53149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Discussions with Management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Services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on implementation of  software.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19">
                <a:tc>
                  <a:txBody>
                    <a:bodyPr/>
                    <a:lstStyle/>
                    <a:p>
                      <a:pPr marL="67945" marR="9398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6b.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Centralized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Operations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66725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Centralize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grants management and contract  management.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4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Grants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Policies and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Procedures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33350">
                        <a:lnSpc>
                          <a:spcPct val="101699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Manual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was completed and training  was provided to staff. A Grants  interdepartmental working group has  been created, and meetings are held  on a bi‐monthly basi. A Grants  Management Plan is currently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being  drafted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expected to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completed in early 2023.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58445">
                        <a:lnSpc>
                          <a:spcPct val="10180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 contract execution process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policy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has been drafted and will be  completed by late October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86995">
                        <a:lnSpc>
                          <a:spcPts val="134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Staff is working on a contracts log, as  well as assisting departments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executing their respective agreements  and facilitating an improved</a:t>
                      </a:r>
                      <a:r>
                        <a:rPr dirty="0" sz="1100" spc="-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12090" indent="-63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 the execution of City Council  approved agreements and</a:t>
                      </a:r>
                      <a:r>
                        <a:rPr dirty="0" sz="1100" spc="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following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6393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6c. Update Policies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960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Develop comprehensive administrative  policies manual – including ADA, FMLA,  Harassment, etc. with the Internal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Policy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Committee.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30504" indent="-114935">
                        <a:lnSpc>
                          <a:spcPts val="132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11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Update the Rules &amp;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4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6845">
                        <a:lnSpc>
                          <a:spcPts val="1340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Human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Resources Division  Assessment underway ‐ Consultant  recommending changes to</a:t>
                      </a:r>
                      <a:r>
                        <a:rPr dirty="0" sz="11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Personnel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0447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Rules &amp; Regulations and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Policies,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updates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follow.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6d. Improve technology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2959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Create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an IT Master Plan for introducing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or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updating technologies in all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departments.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4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1082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IT survey and interview of all  departments in progress. Document  to be prepared by Winter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12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891539"/>
          <a:ext cx="9150350" cy="635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950"/>
                <a:gridCol w="3086100"/>
                <a:gridCol w="800100"/>
                <a:gridCol w="1028700"/>
                <a:gridCol w="2339975"/>
              </a:tblGrid>
              <a:tr h="359663"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6e. Public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Engagement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193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Establish and implement a targeted Community  Outreach Program.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CMO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Ongoing.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1452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6f.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Governance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08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Review all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Boards,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Commissions, and  Committees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8351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CMO/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Mgmt.  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321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 Clerk’s Office updated Board,  Commission, and Committee (BCC)  onboarding process and training.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1719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BCC Analysis completed and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approved Commission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9842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reorganization structure April 6, 2022.  The City Clerk’s Office will establish a  welcome packet for all new</a:t>
                      </a:r>
                      <a:r>
                        <a:rPr dirty="0" sz="1100" spc="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Advisory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5593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Body members and carry out all  necessary trainings.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848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6g.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Governance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Undertake process for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Redistricting.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Completed.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26390">
                        <a:lnSpc>
                          <a:spcPts val="134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Redistricting map adopted April 6,  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7496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6h. City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Workforce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36703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Pursue a healthy Workplace Culture including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efforts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to raise employee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morale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320040" indent="-9525">
                        <a:lnSpc>
                          <a:spcPts val="1340"/>
                        </a:lnSpc>
                        <a:spcBef>
                          <a:spcPts val="10"/>
                        </a:spcBef>
                        <a:buChar char="•"/>
                        <a:tabLst>
                          <a:tab pos="16002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Establish Employee Committee to assist with  morale boosting initiatives and events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391160">
                        <a:lnSpc>
                          <a:spcPts val="1340"/>
                        </a:lnSpc>
                        <a:buChar char="•"/>
                        <a:tabLst>
                          <a:tab pos="169545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Create new Training an Mentoring Program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Create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new branding for HR and City through  Onboarding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Process.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Ongoing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8351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CMO/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Mgmt.  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1280" indent="-63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City is committed to promoting a  positive employee experience</a:t>
                      </a:r>
                      <a:r>
                        <a:rPr dirty="0" sz="1100" spc="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through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6639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enhanced employee engagement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events.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55904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Staff has updated processes for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increased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efficiency and tracking as  well as scheduled training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51562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increased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levels.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6924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Interdepartmental Employee  Engagement Team has provided an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explore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further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485775" indent="-63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enhancement to the workplace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culture.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0922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Enhanced employer branding through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LinkedIn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other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events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underway.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1874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approval of NEOGOV  Modules,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commencing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9210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implementation phase of NEOGOV  Learn and Onboarding to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13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891539"/>
          <a:ext cx="9150350" cy="3599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950"/>
                <a:gridCol w="3086100"/>
                <a:gridCol w="800100"/>
                <a:gridCol w="1028700"/>
                <a:gridCol w="2339975"/>
              </a:tblGrid>
              <a:tr h="347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9400">
                        <a:lnSpc>
                          <a:spcPts val="1340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recruitment processes  and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schedules.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0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6i. Modernize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Division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Human Resources Division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enhancements.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Ongoing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4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Modernized tracking and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reporting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53035">
                        <a:lnSpc>
                          <a:spcPct val="101699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systems for many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functions,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including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recruitment, leaves of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absence,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workers compensation, and  claims.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45415">
                        <a:lnSpc>
                          <a:spcPct val="101699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Streamlined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onboarding process, and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preparing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digitize the onboarding  paperwork with the implementation  phase of a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hire portal (NEOGOV)  to create a more engaged and  welcoming onboarding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orientation experience for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new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employees.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8608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Exploring options to redesign the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evaluation process,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increasing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communication,  collaboration and engagement  between employees and  management.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905">
              <a:lnSpc>
                <a:spcPct val="117000"/>
              </a:lnSpc>
              <a:spcBef>
                <a:spcPts val="95"/>
              </a:spcBef>
            </a:pPr>
            <a:r>
              <a:rPr dirty="0"/>
              <a:t>We </a:t>
            </a:r>
            <a:r>
              <a:rPr dirty="0" spc="-5"/>
              <a:t>are </a:t>
            </a:r>
            <a:r>
              <a:rPr dirty="0"/>
              <a:t>a culturally </a:t>
            </a:r>
            <a:r>
              <a:rPr dirty="0" spc="-5"/>
              <a:t>and </a:t>
            </a:r>
            <a:r>
              <a:rPr dirty="0"/>
              <a:t>economically </a:t>
            </a:r>
            <a:r>
              <a:rPr dirty="0" spc="-5"/>
              <a:t>diverse,  and fiercely independent </a:t>
            </a:r>
            <a:r>
              <a:rPr dirty="0"/>
              <a:t>community </a:t>
            </a:r>
            <a:r>
              <a:rPr dirty="0" spc="-5"/>
              <a:t>that  </a:t>
            </a:r>
            <a:r>
              <a:rPr dirty="0"/>
              <a:t>cherishes creativity, education </a:t>
            </a:r>
            <a:r>
              <a:rPr dirty="0" spc="-5"/>
              <a:t>and our small  town character, committed </a:t>
            </a:r>
            <a:r>
              <a:rPr dirty="0"/>
              <a:t>to </a:t>
            </a:r>
            <a:r>
              <a:rPr dirty="0" spc="-5"/>
              <a:t>building </a:t>
            </a:r>
            <a:r>
              <a:rPr dirty="0"/>
              <a:t>a more  just </a:t>
            </a:r>
            <a:r>
              <a:rPr dirty="0" spc="-5"/>
              <a:t>and </a:t>
            </a:r>
            <a:r>
              <a:rPr dirty="0"/>
              <a:t>environmentally </a:t>
            </a:r>
            <a:r>
              <a:rPr dirty="0" spc="-10"/>
              <a:t>and </a:t>
            </a:r>
            <a:r>
              <a:rPr dirty="0" spc="-5"/>
              <a:t>financially  sustainable</a:t>
            </a:r>
            <a:r>
              <a:rPr dirty="0"/>
              <a:t> </a:t>
            </a:r>
            <a:r>
              <a:rPr dirty="0" spc="-5"/>
              <a:t>future.</a:t>
            </a:r>
          </a:p>
        </p:txBody>
      </p:sp>
      <p:sp>
        <p:nvSpPr>
          <p:cNvPr id="4" name="object 4"/>
          <p:cNvSpPr/>
          <p:nvPr/>
        </p:nvSpPr>
        <p:spPr>
          <a:xfrm>
            <a:off x="752855" y="891539"/>
            <a:ext cx="8534400" cy="857250"/>
          </a:xfrm>
          <a:custGeom>
            <a:avLst/>
            <a:gdLst/>
            <a:ahLst/>
            <a:cxnLst/>
            <a:rect l="l" t="t" r="r" b="b"/>
            <a:pathLst>
              <a:path w="8534400" h="857250">
                <a:moveTo>
                  <a:pt x="0" y="0"/>
                </a:moveTo>
                <a:lnTo>
                  <a:pt x="0" y="857250"/>
                </a:lnTo>
                <a:lnTo>
                  <a:pt x="8534400" y="857250"/>
                </a:lnTo>
                <a:lnTo>
                  <a:pt x="8534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692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8283" y="886967"/>
            <a:ext cx="8543925" cy="866775"/>
          </a:xfrm>
          <a:custGeom>
            <a:avLst/>
            <a:gdLst/>
            <a:ahLst/>
            <a:cxnLst/>
            <a:rect l="l" t="t" r="r" b="b"/>
            <a:pathLst>
              <a:path w="8543925" h="866775">
                <a:moveTo>
                  <a:pt x="8543544" y="866394"/>
                </a:moveTo>
                <a:lnTo>
                  <a:pt x="8543544" y="0"/>
                </a:lnTo>
                <a:lnTo>
                  <a:pt x="0" y="0"/>
                </a:lnTo>
                <a:lnTo>
                  <a:pt x="0" y="866394"/>
                </a:lnTo>
                <a:lnTo>
                  <a:pt x="4572" y="866394"/>
                </a:lnTo>
                <a:lnTo>
                  <a:pt x="4572" y="9144"/>
                </a:lnTo>
                <a:lnTo>
                  <a:pt x="9144" y="4572"/>
                </a:lnTo>
                <a:lnTo>
                  <a:pt x="9144" y="9144"/>
                </a:lnTo>
                <a:lnTo>
                  <a:pt x="8534400" y="9144"/>
                </a:lnTo>
                <a:lnTo>
                  <a:pt x="8534400" y="4572"/>
                </a:lnTo>
                <a:lnTo>
                  <a:pt x="8538972" y="9144"/>
                </a:lnTo>
                <a:lnTo>
                  <a:pt x="8538972" y="866394"/>
                </a:lnTo>
                <a:lnTo>
                  <a:pt x="8543544" y="866394"/>
                </a:lnTo>
                <a:close/>
              </a:path>
              <a:path w="8543925" h="866775">
                <a:moveTo>
                  <a:pt x="9144" y="9144"/>
                </a:moveTo>
                <a:lnTo>
                  <a:pt x="9144" y="4572"/>
                </a:lnTo>
                <a:lnTo>
                  <a:pt x="4572" y="9144"/>
                </a:lnTo>
                <a:lnTo>
                  <a:pt x="9144" y="9144"/>
                </a:lnTo>
                <a:close/>
              </a:path>
              <a:path w="8543925" h="866775">
                <a:moveTo>
                  <a:pt x="9144" y="857250"/>
                </a:moveTo>
                <a:lnTo>
                  <a:pt x="9144" y="9144"/>
                </a:lnTo>
                <a:lnTo>
                  <a:pt x="4572" y="9144"/>
                </a:lnTo>
                <a:lnTo>
                  <a:pt x="4572" y="857250"/>
                </a:lnTo>
                <a:lnTo>
                  <a:pt x="9144" y="857250"/>
                </a:lnTo>
                <a:close/>
              </a:path>
              <a:path w="8543925" h="866775">
                <a:moveTo>
                  <a:pt x="8538972" y="857250"/>
                </a:moveTo>
                <a:lnTo>
                  <a:pt x="4572" y="857250"/>
                </a:lnTo>
                <a:lnTo>
                  <a:pt x="9144" y="861822"/>
                </a:lnTo>
                <a:lnTo>
                  <a:pt x="9144" y="866394"/>
                </a:lnTo>
                <a:lnTo>
                  <a:pt x="8534400" y="866394"/>
                </a:lnTo>
                <a:lnTo>
                  <a:pt x="8534400" y="861822"/>
                </a:lnTo>
                <a:lnTo>
                  <a:pt x="8538972" y="857250"/>
                </a:lnTo>
                <a:close/>
              </a:path>
              <a:path w="8543925" h="866775">
                <a:moveTo>
                  <a:pt x="9144" y="866394"/>
                </a:moveTo>
                <a:lnTo>
                  <a:pt x="9144" y="861822"/>
                </a:lnTo>
                <a:lnTo>
                  <a:pt x="4572" y="857250"/>
                </a:lnTo>
                <a:lnTo>
                  <a:pt x="4572" y="866394"/>
                </a:lnTo>
                <a:lnTo>
                  <a:pt x="9144" y="866394"/>
                </a:lnTo>
                <a:close/>
              </a:path>
              <a:path w="8543925" h="866775">
                <a:moveTo>
                  <a:pt x="8538972" y="9144"/>
                </a:moveTo>
                <a:lnTo>
                  <a:pt x="8534400" y="4572"/>
                </a:lnTo>
                <a:lnTo>
                  <a:pt x="8534400" y="9144"/>
                </a:lnTo>
                <a:lnTo>
                  <a:pt x="8538972" y="9144"/>
                </a:lnTo>
                <a:close/>
              </a:path>
              <a:path w="8543925" h="866775">
                <a:moveTo>
                  <a:pt x="8538972" y="857250"/>
                </a:moveTo>
                <a:lnTo>
                  <a:pt x="8538972" y="9144"/>
                </a:lnTo>
                <a:lnTo>
                  <a:pt x="8534400" y="9144"/>
                </a:lnTo>
                <a:lnTo>
                  <a:pt x="8534400" y="857250"/>
                </a:lnTo>
                <a:lnTo>
                  <a:pt x="8538972" y="857250"/>
                </a:lnTo>
                <a:close/>
              </a:path>
              <a:path w="8543925" h="866775">
                <a:moveTo>
                  <a:pt x="8538972" y="866394"/>
                </a:moveTo>
                <a:lnTo>
                  <a:pt x="8538972" y="857250"/>
                </a:lnTo>
                <a:lnTo>
                  <a:pt x="8534400" y="861822"/>
                </a:lnTo>
                <a:lnTo>
                  <a:pt x="8534400" y="866394"/>
                </a:lnTo>
                <a:lnTo>
                  <a:pt x="8538972" y="8663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VISION</a:t>
            </a:r>
            <a:r>
              <a:rPr dirty="0" spc="-10"/>
              <a:t> </a:t>
            </a:r>
            <a:r>
              <a:rPr dirty="0" spc="-5"/>
              <a:t>STATEMENT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5601" y="891539"/>
          <a:ext cx="8582025" cy="6006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330"/>
                <a:gridCol w="3492500"/>
                <a:gridCol w="909320"/>
                <a:gridCol w="1055370"/>
                <a:gridCol w="1999614"/>
              </a:tblGrid>
              <a:tr h="626364">
                <a:tc gridSpan="5">
                  <a:txBody>
                    <a:bodyPr/>
                    <a:lstStyle/>
                    <a:p>
                      <a:pPr marL="301625">
                        <a:lnSpc>
                          <a:spcPts val="2325"/>
                        </a:lnSpc>
                      </a:pP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1.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Develop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and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Implement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Strong Fiscal Policies </a:t>
                      </a:r>
                      <a:r>
                        <a:rPr dirty="0" sz="20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to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Ensure </a:t>
                      </a: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Resilient</a:t>
                      </a:r>
                      <a:r>
                        <a:rPr dirty="0" sz="2000" spc="-2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Financial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Future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0069">
                <a:tc>
                  <a:txBody>
                    <a:bodyPr/>
                    <a:lstStyle/>
                    <a:p>
                      <a:pPr marL="7302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848867">
                <a:tc>
                  <a:txBody>
                    <a:bodyPr/>
                    <a:lstStyle/>
                    <a:p>
                      <a:pPr marL="73025" marR="16002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1a. Long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Range  Financial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Plan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2893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Complete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Indirect Cost Allocation Plan to increase  potential reimbursement for staff time on grants and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special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projects.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Finance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Considering potential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costing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plan in early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23‐24.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73025" marR="39306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1b.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Reduce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CalPERS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47180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unf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liability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8986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Explore and recommend options to reduce CalPERS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Other Post‐Employement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Benefits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(OPE)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liability.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Finance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Completed.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2390" marR="124460">
                        <a:lnSpc>
                          <a:spcPts val="134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City Council has moved to use  the Cell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Tower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revenue ($4.3m)  as well 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$1m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 General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Fund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reserves to pay down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147955" indent="-63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CalPERS liability by $4.29m and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setting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up an OPEB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trust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13335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CalPERS (called CERBT)  in the amount of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$1.125m.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9388">
                <a:tc>
                  <a:txBody>
                    <a:bodyPr/>
                    <a:lstStyle/>
                    <a:p>
                      <a:pPr marL="73025" marR="32448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1c.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Financial  policies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556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Develop comprehensive Finance Department Policies and  Procedures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manual.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Finance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4605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progress. First reading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 Finance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Purchasing Ordinance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10541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presented to Council October 5,  2022, and Second Reading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follow. Upon approval,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17272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Policies and Procedures will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73025" marR="32067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1d.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Business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License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Tax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9525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Research and recommend update to business license tax,  business classifications and tax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rates.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Finance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progress.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3025" marR="205740">
                        <a:lnSpc>
                          <a:spcPts val="134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Anticipated timelines early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FY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23‐24.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6938">
                <a:tc>
                  <a:txBody>
                    <a:bodyPr/>
                    <a:lstStyle/>
                    <a:p>
                      <a:pPr marL="73025" marR="42354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1e.</a:t>
                      </a:r>
                      <a:r>
                        <a:rPr dirty="0" sz="11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Library  Parcel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Tax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Library Parcel Tax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Renewal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Finance/Library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3025" marR="36068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Ballot to be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voted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 at the  November 8, 2022 General  Municipal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Election.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5508" y="891539"/>
          <a:ext cx="8864600" cy="6494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250"/>
                <a:gridCol w="3145790"/>
                <a:gridCol w="985519"/>
                <a:gridCol w="1428750"/>
                <a:gridCol w="2057400"/>
              </a:tblGrid>
              <a:tr h="483107">
                <a:tc gridSpan="5">
                  <a:txBody>
                    <a:bodyPr/>
                    <a:lstStyle/>
                    <a:p>
                      <a:pPr marL="296545">
                        <a:lnSpc>
                          <a:spcPts val="2330"/>
                        </a:lnSpc>
                      </a:pP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2.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Create </a:t>
                      </a: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Strong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Economic Development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Strategy </a:t>
                      </a:r>
                      <a:r>
                        <a:rPr dirty="0" sz="20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to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Strengthen Local</a:t>
                      </a:r>
                      <a:r>
                        <a:rPr dirty="0" sz="2000" spc="-23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Business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2731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1029461">
                <a:tc>
                  <a:txBody>
                    <a:bodyPr/>
                    <a:lstStyle/>
                    <a:p>
                      <a:pPr marL="68580" marR="256540" indent="-63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2a. Technology  Upgrade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Recommend permit software &amp; funding for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building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9370" marR="8826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and planning to track permits online and streamline  approval processes.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1465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  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5750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(CD)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$160,000 grant received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13664">
                        <a:lnSpc>
                          <a:spcPct val="1016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State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 RFP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released in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Spring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 Four (4) firms were  interviewed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September. CD  will bring a contract to City  Council for consideration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2828">
                <a:tc>
                  <a:txBody>
                    <a:bodyPr/>
                    <a:lstStyle/>
                    <a:p>
                      <a:pPr marL="68580" indent="-63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2b.</a:t>
                      </a:r>
                      <a:r>
                        <a:rPr dirty="0" sz="1100" spc="2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Economic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37528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Program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Develop and Launch Economic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Program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City Branding and Marketing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Plan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New City website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New Economic Development (ED)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website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Ombudsman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marR="121285" indent="-228600">
                        <a:lnSpc>
                          <a:spcPct val="1014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develop a Guide on ‘How to Do Business in  the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City’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35305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Launch of Citywide</a:t>
                      </a:r>
                      <a:r>
                        <a:rPr dirty="0" sz="11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City Manager’s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Office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Business Concierge Program has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60960">
                        <a:lnSpc>
                          <a:spcPct val="1016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launched, including Business  Visitation and Business Review  Programs, as well as ombudsman  service. The new City website and  Economic Development sub‐site  budgeted for in FY 22‐23  Proposed budget; improvements  being made to current site.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50495">
                        <a:lnSpc>
                          <a:spcPct val="101800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Branding Guidelines.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Guide to Doing  Business.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076">
                <a:tc>
                  <a:txBody>
                    <a:bodyPr/>
                    <a:lstStyle/>
                    <a:p>
                      <a:pPr marL="67945" marR="9207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2c. Economic  Development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Plan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499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Produce a permit application guide to help  streamline application process.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marR="405765" indent="-228600">
                        <a:lnSpc>
                          <a:spcPct val="101800"/>
                        </a:lnSpc>
                        <a:spcBef>
                          <a:spcPts val="10"/>
                        </a:spcBef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Included as part of the Guide to Doing  Business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City Manager’s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565785">
                        <a:lnSpc>
                          <a:spcPct val="1016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Office/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date Applicant Handbooks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51765">
                        <a:lnSpc>
                          <a:spcPct val="101699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have been updated for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Design Review Board &amp; Cultural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Hertiage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Commission. The  Planning Commission Handbook  is still in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progress.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7434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Guide to Doing  Business.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223">
                <a:tc>
                  <a:txBody>
                    <a:bodyPr/>
                    <a:lstStyle/>
                    <a:p>
                      <a:pPr marL="67945" marR="901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2d.  Redevelopment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Recreational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Facilities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572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Evaluate redevelopment opportunities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of  recreational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facilities in the Arroyo, including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seeking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restaurant operator at golf</a:t>
                      </a:r>
                      <a:r>
                        <a:rPr dirty="0" sz="11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course.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303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Batting cages and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Tennis  negotiations ongoing.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Moving  forward with draft agreement.  Ad Hoc Committee  toured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Glen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5303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Oaks Golf Course to observe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Top Tracer driving range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model.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5508" y="891539"/>
          <a:ext cx="8864600" cy="288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250"/>
                <a:gridCol w="3145790"/>
                <a:gridCol w="985519"/>
                <a:gridCol w="1428750"/>
                <a:gridCol w="2057400"/>
              </a:tblGrid>
              <a:tr h="1200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Committee is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leaning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06045">
                        <a:lnSpc>
                          <a:spcPct val="101699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towards a Request for Proposals  for the entire facility and not just  the restaurant. The Committee  met October 6, 2022 to further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discuss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matter.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9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2e. Parking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Policy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Create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comprehensive parking policy for the</a:t>
                      </a:r>
                      <a:r>
                        <a:rPr dirty="0" sz="11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City.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346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Works/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Community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Development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Planned to begin once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General Plan (GP) and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Downtown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64769">
                        <a:lnSpc>
                          <a:spcPct val="1169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Specific Plan (DTSP). Community  Development’s work will focus on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parking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policy for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commercial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areas within the City, while PW  will focus on residential</a:t>
                      </a:r>
                      <a:r>
                        <a:rPr dirty="0" sz="1100" spc="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1594" y="891539"/>
          <a:ext cx="8636000" cy="6422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7455"/>
                <a:gridCol w="3174999"/>
                <a:gridCol w="961389"/>
                <a:gridCol w="1008380"/>
                <a:gridCol w="2252979"/>
              </a:tblGrid>
              <a:tr h="627126">
                <a:tc gridSpan="5">
                  <a:txBody>
                    <a:bodyPr/>
                    <a:lstStyle/>
                    <a:p>
                      <a:pPr marL="296545">
                        <a:lnSpc>
                          <a:spcPts val="2330"/>
                        </a:lnSpc>
                      </a:pP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3.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Develop </a:t>
                      </a:r>
                      <a:r>
                        <a:rPr dirty="0" sz="20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Comprehensive Emergency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Preparedness Plan </a:t>
                      </a:r>
                      <a:r>
                        <a:rPr dirty="0" sz="20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to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Ensure</a:t>
                      </a:r>
                      <a:r>
                        <a:rPr dirty="0" sz="2000" spc="-24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Public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Safety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through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Active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Response </a:t>
                      </a:r>
                      <a:r>
                        <a:rPr dirty="0" sz="20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and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Recovery</a:t>
                      </a:r>
                      <a:r>
                        <a:rPr dirty="0" sz="2000" spc="-9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20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Efforts</a:t>
                      </a:r>
                      <a:endParaRPr sz="20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4617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1711452">
                <a:tc>
                  <a:txBody>
                    <a:bodyPr/>
                    <a:lstStyle/>
                    <a:p>
                      <a:pPr marL="67945" marR="4699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3a. Seismic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Regulations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3693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Contract with consultant to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complete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inventory of Soft Story buildings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83693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preparation for consideration of future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regulations.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45415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017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Inventory of Soft Story buildings  began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May 2022. There</a:t>
                      </a:r>
                      <a:r>
                        <a:rPr dirty="0" sz="11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9017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over 1,000 multifamily buildings that  need to be inspected. Inventory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04139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being done inhouse by Community  Development staff. With the current  workload in the department, project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5367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will be completed by new part‐time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Coordinator.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6393">
                <a:tc>
                  <a:txBody>
                    <a:bodyPr/>
                    <a:lstStyle/>
                    <a:p>
                      <a:pPr marL="67945" marR="18796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3b. Crisis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Comm.  Systems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318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Promote crisis communication systems. City applied  for and was granted licensing to conduct Wireless  Emergency Alerting (WEA).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Creating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trainings and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workflow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Ongoing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Fire/Police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253365">
                        <a:lnSpc>
                          <a:spcPts val="13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Blackboard Connect was renewed  with an updated platform.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19367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Nixle is maintained by PD dispatch.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Received authorization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FEMA  to utilize WEA alerts as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needed.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891">
                <a:tc>
                  <a:txBody>
                    <a:bodyPr/>
                    <a:lstStyle/>
                    <a:p>
                      <a:pPr marL="67945" marR="419734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3c.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Local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Emergency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tn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rsh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82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Prepare needs analysis &amp; implementation schedule  to address gaps in disaster coverage and seek  appropriate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contracts.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Renew the city’s Emergency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Operations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Plan (EOP) and Local Hazard</a:t>
                      </a:r>
                      <a:r>
                        <a:rPr dirty="0" sz="11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Mitigation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7274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Plan (LHMP). Obtain Planet Bid for establishing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contracts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vendors during a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disaster.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Fire/Police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9375" indent="-635">
                        <a:lnSpc>
                          <a:spcPts val="13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The funding for the LHMP  consultant, R.E. Patterson, was  approved May 4, 2022 by Council.  The process will take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approximately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7937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one year, with the approval by FEMA  and OES tentatively scheduled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6002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June 2023, and adoption by Council  by July 1 of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2023.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EOP update is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scheduled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86360" indent="-635">
                        <a:lnSpc>
                          <a:spcPct val="101699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adoption in December 2022.  The draft EOP has been presented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Public Safety Commission,  Natural Resources and  Environmental Commission and  SPUSD.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1594" y="891539"/>
          <a:ext cx="8636000" cy="548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7455"/>
                <a:gridCol w="3174999"/>
                <a:gridCol w="961389"/>
                <a:gridCol w="1008380"/>
                <a:gridCol w="2252979"/>
              </a:tblGrid>
              <a:tr h="2564129">
                <a:tc>
                  <a:txBody>
                    <a:bodyPr/>
                    <a:lstStyle/>
                    <a:p>
                      <a:pPr marL="67945" marR="29908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3d.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Emergency  Preparedness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43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Initiate regular Emergency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Operations Center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(EOC)  training for Department Directors and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staff.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90805">
                        <a:lnSpc>
                          <a:spcPts val="134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Training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will be provided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during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the renewals of the  EOP and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LHMP.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Fire/Police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The EOP is in process now, has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been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6512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sent to appropriate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department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heads for feedback and has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62865">
                        <a:lnSpc>
                          <a:spcPct val="1016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been reviewed by CM Staff.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 track  to present to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December  2022 for adoption. Department  Directors are engaged in active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training.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Executive Team Training has  commenced, and a training for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Staff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will be provided at the Mid‐  Manager’s Quarterly Meeting on  November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10,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 Emergency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 all Staff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across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all  departments are scheduled for  November</a:t>
                      </a:r>
                      <a:r>
                        <a:rPr dirty="0" sz="1100" spc="-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774">
                <a:tc>
                  <a:txBody>
                    <a:bodyPr/>
                    <a:lstStyle/>
                    <a:p>
                      <a:pPr marL="67945" marR="47244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3e.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Wildfire  Mitigation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350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Work with SGVCOG and apply for grants on wildfire  mitigation on city‐owned vacant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lots.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Research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6413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alternative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methods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of controlling/mitigating  hazardous vegetation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the City’s high hazard</a:t>
                      </a:r>
                      <a:r>
                        <a:rPr dirty="0" sz="11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brush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area.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Fire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765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Fire Chief Riddle continues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monitor hazardous fuel growth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47650" indent="-63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high hazard hill area and work  with property owners and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Works to mitigate the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threat.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59">
                <a:tc>
                  <a:txBody>
                    <a:bodyPr/>
                    <a:lstStyle/>
                    <a:p>
                      <a:pPr marL="67945" marR="22161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3f. Public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Safety  Assessments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Police Department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Assessment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Fire Department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Assessment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 marR="39243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  FY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Police and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Fire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321945">
                        <a:lnSpc>
                          <a:spcPts val="13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PD Assessment: Request for  Qualifications (RFQ) released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 marL="67945">
                        <a:lnSpc>
                          <a:spcPts val="110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(3f now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updated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December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21,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2021, and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1"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Public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Safety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insufficient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number of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responses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305"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Assessments)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received.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Second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round RFQ will be</a:t>
                      </a:r>
                      <a:r>
                        <a:rPr dirty="0" sz="1100" spc="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released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soon. A committee of staff and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stakeholders has been formed</a:t>
                      </a:r>
                      <a:r>
                        <a:rPr dirty="0" sz="1100" spc="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review the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PD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RFQ.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Fire Department is preparing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RFQ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anticipate releasing it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December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869" y="891539"/>
          <a:ext cx="9093200" cy="652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1275"/>
                <a:gridCol w="3257550"/>
                <a:gridCol w="971550"/>
                <a:gridCol w="1260475"/>
                <a:gridCol w="2282825"/>
              </a:tblGrid>
              <a:tr h="646176">
                <a:tc gridSpan="5">
                  <a:txBody>
                    <a:bodyPr/>
                    <a:lstStyle/>
                    <a:p>
                      <a:pPr marL="297815">
                        <a:lnSpc>
                          <a:spcPts val="2100"/>
                        </a:lnSpc>
                      </a:pPr>
                      <a:r>
                        <a:rPr dirty="0" sz="18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4. </a:t>
                      </a:r>
                      <a:r>
                        <a:rPr dirty="0" sz="18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Enhance Community Sustainability </a:t>
                      </a:r>
                      <a:r>
                        <a:rPr dirty="0" sz="18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through </a:t>
                      </a:r>
                      <a:r>
                        <a:rPr dirty="0" sz="18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Investment </a:t>
                      </a:r>
                      <a:r>
                        <a:rPr dirty="0" sz="1800" spc="-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in </a:t>
                      </a:r>
                      <a:r>
                        <a:rPr dirty="0" sz="18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Infrastructure and</a:t>
                      </a:r>
                      <a:r>
                        <a:rPr dirty="0" sz="1800" spc="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8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Environmental</a:t>
                      </a:r>
                      <a:endParaRPr sz="1800">
                        <a:latin typeface="Calibri Light"/>
                        <a:cs typeface="Calibri Light"/>
                      </a:endParaRPr>
                    </a:p>
                    <a:p>
                      <a:pPr marL="5264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Management</a:t>
                      </a:r>
                      <a:r>
                        <a:rPr dirty="0" sz="1800" spc="-3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8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Programs.</a:t>
                      </a:r>
                      <a:endParaRPr sz="18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5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4735">
                <a:tc>
                  <a:txBody>
                    <a:bodyPr/>
                    <a:lstStyle/>
                    <a:p>
                      <a:pPr marL="6921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Task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Action</a:t>
                      </a:r>
                      <a:r>
                        <a:rPr dirty="0" sz="1400" spc="-2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dirty="0" sz="1400" spc="-1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Item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Target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Date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20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Department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635"/>
                        </a:lnSpc>
                      </a:pPr>
                      <a:r>
                        <a:rPr dirty="0" sz="1400" spc="-15" b="0">
                          <a:solidFill>
                            <a:srgbClr val="FFFFFF"/>
                          </a:solidFill>
                          <a:latin typeface="Calibri Light"/>
                          <a:cs typeface="Calibri Light"/>
                        </a:rPr>
                        <a:t>Status</a:t>
                      </a:r>
                      <a:endParaRPr sz="1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</a:tr>
              <a:tr h="859536">
                <a:tc>
                  <a:txBody>
                    <a:bodyPr/>
                    <a:lstStyle/>
                    <a:p>
                      <a:pPr marL="69215" marR="34734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4a. Renewable  Energy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765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Implement Climate Action Plan for environmental  initiatives.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Roll out electric leaf blower program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(FY22‐23)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01320">
                        <a:lnSpc>
                          <a:spcPct val="1018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through  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25‐26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7556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Staff is implementing the scheduled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outreach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plan, including digital and  print marketing, utility bill mailings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residents and businesses, and  community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events/demonstrations.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774">
                <a:tc>
                  <a:txBody>
                    <a:bodyPr/>
                    <a:lstStyle/>
                    <a:p>
                      <a:pPr marL="69215" marR="64579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4b. Water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Resources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Implement Integrated Water Resources Plan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75895">
                        <a:lnSpc>
                          <a:spcPct val="1016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address ongoing aging infrastructure challenges,  operational and supply sources, financial strategies,  and a drought proof City.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0132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through  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25‐26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Public Work will review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comments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321945">
                        <a:lnSpc>
                          <a:spcPct val="101699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from Council’s ‘State of Water’  presentation April 27,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2022,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 bring the plan back to Council for  adoption.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129">
                <a:tc>
                  <a:txBody>
                    <a:bodyPr/>
                    <a:lstStyle/>
                    <a:p>
                      <a:pPr marL="6921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4c. Pocket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Parks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3500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Award design contract and break ground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on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Berkshire &amp; Grevelia pocket park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project.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1054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6794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Construction documents were  submitted to the Community Services  Director on September 29,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9215" marR="20764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Construction documents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nearly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complete and in review with Public  Works.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9215">
                        <a:lnSpc>
                          <a:spcPts val="130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Michael Baker International is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215" marR="140335" indent="-63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California Environmental Quality Act  (CEQA) consultant, and the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CEQA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documents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currently under  review with Public Works and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Development.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96215">
                        <a:lnSpc>
                          <a:spcPct val="10160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When plans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approved, a  solicitation of construction bids will  be created by the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City.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224">
                <a:tc>
                  <a:txBody>
                    <a:bodyPr/>
                    <a:lstStyle/>
                    <a:p>
                      <a:pPr marL="69215" marR="15113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4d.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Transportation  and Mobility  Projects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3147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Contract technical team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anticipation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Transportation Demand Management (TDM) and  Transportation System Management (TSM)  alternative.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35623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Public Works is executing on‐call  contracts with multiple  transportation consultants.The  Measure M Metro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Active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0701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Transportation (MAT) Funding  agreement has been executed,</a:t>
                      </a:r>
                      <a:r>
                        <a:rPr dirty="0" sz="1100" spc="-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 spc="-5"/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32308"/>
            <a:ext cx="5948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0">
                <a:latin typeface="Calibri Light"/>
                <a:cs typeface="Calibri Light"/>
              </a:rPr>
              <a:t>2021‐2026 STRATEGIC PLAN – SECOND QUARTER</a:t>
            </a:r>
            <a:r>
              <a:rPr dirty="0" sz="2000" spc="40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UPDATE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869" y="891539"/>
          <a:ext cx="9093200" cy="512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1275"/>
                <a:gridCol w="3257550"/>
                <a:gridCol w="971550"/>
                <a:gridCol w="1260475"/>
                <a:gridCol w="2282825"/>
              </a:tblGrid>
              <a:tr h="525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Measure R Mobility</a:t>
                      </a:r>
                      <a:r>
                        <a:rPr dirty="0" sz="11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215" marR="30099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Projects (MIP) funding program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review.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1124">
                <a:tc>
                  <a:txBody>
                    <a:bodyPr/>
                    <a:lstStyle/>
                    <a:p>
                      <a:pPr marL="6921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4e.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Capital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215" marR="43942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Improve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nt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Program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715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Bring forward a comprehensive Capital Improvement  Plan (CIP).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23825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CIP was adopted in FY 22‐23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Budget,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will be updated in</a:t>
                      </a:r>
                      <a:r>
                        <a:rPr dirty="0" sz="1100" spc="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2023.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774">
                <a:tc>
                  <a:txBody>
                    <a:bodyPr/>
                    <a:lstStyle/>
                    <a:p>
                      <a:pPr marL="69215" marR="11493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4f. Mobility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Master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Plan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065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Update mobility master plan, with consideration for  bike lanes, mobility, walkability, and neighborhood  traffic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management.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08279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Council‐adopted 2011 Bicycle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Master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Plan was reviewed with the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Mobility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1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Transportation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215" marR="15303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Infrastructure Commission. An 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update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planned for FY</a:t>
                      </a:r>
                      <a:r>
                        <a:rPr dirty="0" sz="1100" spc="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2023‐2024.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498">
                <a:tc>
                  <a:txBody>
                    <a:bodyPr/>
                    <a:lstStyle/>
                    <a:p>
                      <a:pPr marL="69215" marR="45593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4g. Traffic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Management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9304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Neighborhood Traffic management Policy Adoption  and Implementation.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 Works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4097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City Council adoption planned for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FY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2022‐2023.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085">
                <a:tc>
                  <a:txBody>
                    <a:bodyPr/>
                    <a:lstStyle/>
                    <a:p>
                      <a:pPr marL="69215" marR="51689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4h.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Facilities  Assessment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00990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Conduct assessment of city facilities to determine  repair costs for municipal buildings and costs for  enhanced security measures and space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planning.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22‐23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6639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Works/  Mgmt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Svcs/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9751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Community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Devel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opm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96850">
                        <a:lnSpc>
                          <a:spcPts val="134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Public Works is executing on‐call  contracts with facililty specialists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begin planned assessments.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2902">
                <a:tc>
                  <a:txBody>
                    <a:bodyPr/>
                    <a:lstStyle/>
                    <a:p>
                      <a:pPr marL="6921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4i. Electrify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fleet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Pursue electrification of city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fleet.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21‐22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01320">
                        <a:lnSpc>
                          <a:spcPct val="1018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through  FY</a:t>
                      </a:r>
                      <a:r>
                        <a:rPr dirty="0" sz="11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25‐26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88265">
                        <a:lnSpc>
                          <a:spcPts val="134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Public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Works/Fire/  Police/Community  Svcs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10489">
                        <a:lnSpc>
                          <a:spcPts val="13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PD &amp; Fire: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approved a Police  Fleet leasing agreement September  21, 2022, and infrastructure  installation participation</a:t>
                      </a:r>
                      <a:r>
                        <a:rPr dirty="0" sz="1100" spc="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agreements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215" marR="17335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with Southern California Edison and  Clean Power Alliance.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9215" marR="158750" indent="-63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CSD: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New electric van approved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Council March 2021. Due to 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supply 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demand issues, the </a:t>
                      </a:r>
                      <a:r>
                        <a:rPr dirty="0" sz="1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van</a:t>
                      </a: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9215" marR="158750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delayed 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will be delivered by the  end of December 2022.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tbinns</dc:creator>
  <dc:title>Microsoft Word - FINAL 2nd Quarter Strategic Plan Approved 10-19-2022</dc:title>
  <dcterms:created xsi:type="dcterms:W3CDTF">2022-10-20T16:32:19Z</dcterms:created>
  <dcterms:modified xsi:type="dcterms:W3CDTF">2022-10-20T16:32:19Z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2022-10-20T00:00:00Z</vt:filetime>
  </property>
</Properties>
</file>