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Lst>
  <p:notesMasterIdLst>
    <p:notesMasterId r:id="rId21"/>
  </p:notesMasterIdLst>
  <p:handoutMasterIdLst>
    <p:handoutMasterId r:id="rId22"/>
  </p:handoutMasterIdLst>
  <p:sldIdLst>
    <p:sldId id="276" r:id="rId5"/>
    <p:sldId id="257" r:id="rId6"/>
    <p:sldId id="299" r:id="rId7"/>
    <p:sldId id="281" r:id="rId8"/>
    <p:sldId id="300" r:id="rId9"/>
    <p:sldId id="301" r:id="rId10"/>
    <p:sldId id="293" r:id="rId11"/>
    <p:sldId id="279" r:id="rId12"/>
    <p:sldId id="304" r:id="rId13"/>
    <p:sldId id="256" r:id="rId14"/>
    <p:sldId id="307" r:id="rId15"/>
    <p:sldId id="310" r:id="rId16"/>
    <p:sldId id="311" r:id="rId17"/>
    <p:sldId id="283" r:id="rId18"/>
    <p:sldId id="294"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FF00"/>
    <a:srgbClr val="C6CEC8"/>
    <a:srgbClr val="D3481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DD8DE-E288-424F-9273-136733F6CC7C}" v="3" dt="2025-08-20T18:41:55.988"/>
  </p1510:revLst>
</p1510:revInfo>
</file>

<file path=ppt/tableStyles.xml><?xml version="1.0" encoding="utf-8"?>
<a:tblStyleLst xmlns:a="http://schemas.openxmlformats.org/drawingml/2006/main" def="{5FD0F851-EC5A-4D38-B0AD-8093EC10F338}">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64824" autoAdjust="0"/>
  </p:normalViewPr>
  <p:slideViewPr>
    <p:cSldViewPr snapToGrid="0">
      <p:cViewPr varScale="1">
        <p:scale>
          <a:sx n="70" d="100"/>
          <a:sy n="70" d="100"/>
        </p:scale>
        <p:origin x="2142" y="66"/>
      </p:cViewPr>
      <p:guideLst>
        <p:guide orient="horz" pos="2928"/>
        <p:guide pos="384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5933"/>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022A2D-42FA-4553-8772-8DAE87B769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DD895D-FAE0-4BCC-A867-FF4B70D9BF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68A188-91E3-4091-B70E-E1E6D807C522}" type="datetimeFigureOut">
              <a:rPr lang="en-US" smtClean="0"/>
              <a:t>8/20/2025</a:t>
            </a:fld>
            <a:endParaRPr lang="en-US" dirty="0"/>
          </a:p>
        </p:txBody>
      </p:sp>
      <p:sp>
        <p:nvSpPr>
          <p:cNvPr id="4" name="Footer Placeholder 3">
            <a:extLst>
              <a:ext uri="{FF2B5EF4-FFF2-40B4-BE49-F238E27FC236}">
                <a16:creationId xmlns:a16="http://schemas.microsoft.com/office/drawing/2014/main" id="{4C4706EC-595E-4FD0-9EC4-968864CC93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699D8E-A980-43D3-BFB9-0812FFA36A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EE72E-E5A5-44ED-A736-DB8D8EE9B4C6}" type="slidenum">
              <a:rPr lang="en-US" smtClean="0"/>
              <a:t>‹#›</a:t>
            </a:fld>
            <a:endParaRPr lang="en-US" dirty="0"/>
          </a:p>
        </p:txBody>
      </p:sp>
    </p:spTree>
    <p:extLst>
      <p:ext uri="{BB962C8B-B14F-4D97-AF65-F5344CB8AC3E}">
        <p14:creationId xmlns:p14="http://schemas.microsoft.com/office/powerpoint/2010/main" val="394617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2412-B176-4E06-823F-C66FEB3E21FB}" type="datetimeFigureOut">
              <a:rPr lang="en-US" smtClean="0"/>
              <a:t>8/20/2025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42FC2-A162-47B3-989B-571A62414964}" type="slidenum">
              <a:rPr lang="en-US" smtClean="0"/>
              <a:t>‹#›</a:t>
            </a:fld>
            <a:endParaRPr lang="en-US" dirty="0"/>
          </a:p>
        </p:txBody>
      </p:sp>
    </p:spTree>
    <p:extLst>
      <p:ext uri="{BB962C8B-B14F-4D97-AF65-F5344CB8AC3E}">
        <p14:creationId xmlns:p14="http://schemas.microsoft.com/office/powerpoint/2010/main" val="389132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a:t>
            </a:fld>
            <a:endParaRPr lang="en-US" dirty="0"/>
          </a:p>
        </p:txBody>
      </p:sp>
    </p:spTree>
    <p:extLst>
      <p:ext uri="{BB962C8B-B14F-4D97-AF65-F5344CB8AC3E}">
        <p14:creationId xmlns:p14="http://schemas.microsoft.com/office/powerpoint/2010/main" val="363090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CAL FIRE methodology, the zones were created based on the ember cast potential from adjacent wildland areas. Based on previous mapping, the Arroyo Seco had been identified as a wildland area as it has greater than 200 acres of contiguous fuels. Using this as the wildland area input and the historically predominant westerly winds, one can follow the logic of the current model. However, there are several smaller areas of contiguous fuel that if ignited provide a significant threat to life and property. For example, the Monterey Hills encompasses 660 acres of land in total but contains 122 acres of vegetation. Of those 122 acres of vegetation, the largest contiguous fuel bed is 50 acres. Of which, 31 acres reside within the City of South Pasadena and the remaining  acres reside within the City of Los Angeles. There are 8 areas of contiguous fuel in excess of 4 acres. These areas do not include fuels that may be present in backyards or adjoining property lines. These areas can also contribute to fuel loads and fire behavior.</a:t>
            </a:r>
          </a:p>
        </p:txBody>
      </p:sp>
      <p:sp>
        <p:nvSpPr>
          <p:cNvPr id="4" name="Slide Number Placeholder 3"/>
          <p:cNvSpPr>
            <a:spLocks noGrp="1"/>
          </p:cNvSpPr>
          <p:nvPr>
            <p:ph type="sldNum" sz="quarter" idx="5"/>
          </p:nvPr>
        </p:nvSpPr>
        <p:spPr/>
        <p:txBody>
          <a:bodyPr/>
          <a:lstStyle/>
          <a:p>
            <a:fld id="{8D942FC2-A162-47B3-989B-571A62414964}" type="slidenum">
              <a:rPr lang="en-US" smtClean="0"/>
              <a:t>10</a:t>
            </a:fld>
            <a:endParaRPr lang="en-US" dirty="0"/>
          </a:p>
        </p:txBody>
      </p:sp>
    </p:spTree>
    <p:extLst>
      <p:ext uri="{BB962C8B-B14F-4D97-AF65-F5344CB8AC3E}">
        <p14:creationId xmlns:p14="http://schemas.microsoft.com/office/powerpoint/2010/main" val="423046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January 2020, the State passed AB3074 which would require defensible space zones to be enforced on properties within the Very High FHSZ only for Local Responsibility Areas and includes the High FHSZ in the State Responsibility Areas. The defensible space zones span from 5 to 30 feet from the structure and outline various vegetation requirements. Additionally, an ember-free zone would be required from 0 to 5 feet from the structure. Initially, any combustible materials would not be allowed in this zone, but there is ongoing discussion on this topic and the zero zone requirements may contain exceptions. The law was supposed to go into effect in 2021 but has been delayed. The latest information says that the law will become enforceable in 2026. Any new construction must be compliant at that time, and all existing properties will have until 2029 to come into compliance</a:t>
            </a:r>
          </a:p>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11</a:t>
            </a:fld>
            <a:endParaRPr lang="en-US" dirty="0"/>
          </a:p>
        </p:txBody>
      </p:sp>
    </p:spTree>
    <p:extLst>
      <p:ext uri="{BB962C8B-B14F-4D97-AF65-F5344CB8AC3E}">
        <p14:creationId xmlns:p14="http://schemas.microsoft.com/office/powerpoint/2010/main" val="1196112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January 2020, the State passed AB3074 which would require defensible space zones to be enforced on properties within the Very High FHSZ only for Local Responsibility Areas and includes the High FHSZ in the State Responsibility Areas. The defensible space zones span from 5 to 30 feet from the structure and outline various vegetation requirements. Additionally, an ember-free zone would be required from 0 to 5 feet from the structure. Initially, any combustible materials would not be allowed in this zone, but there is ongoing discussion on this topic and the zero zone requirements may contain exceptions. The law was supposed to go into effect in 2021 but has been delayed. The latest information says that the law will become enforceable in 2026. Any new construction must be compliant at that time, and all existing properties will have until 2029 to come into compliance</a:t>
            </a:r>
          </a:p>
          <a:p>
            <a:r>
              <a:rPr lang="en-US" b="1" dirty="0"/>
              <a:t>Overview</a:t>
            </a:r>
            <a:endParaRPr lang="en-US" dirty="0"/>
          </a:p>
          <a:p>
            <a:r>
              <a:rPr lang="en-US" dirty="0"/>
              <a:t>Signed into law in 2020; effective </a:t>
            </a:r>
            <a:r>
              <a:rPr lang="en-US" b="1" dirty="0"/>
              <a:t>January 1, 2026</a:t>
            </a:r>
            <a:endParaRPr lang="en-US" dirty="0"/>
          </a:p>
          <a:p>
            <a:r>
              <a:rPr lang="en-US" dirty="0"/>
              <a:t>Amends </a:t>
            </a:r>
            <a:r>
              <a:rPr lang="en-US" b="1" dirty="0"/>
              <a:t>Public Resources Code Section 4291</a:t>
            </a:r>
            <a:endParaRPr lang="en-US" dirty="0"/>
          </a:p>
          <a:p>
            <a:r>
              <a:rPr lang="en-US" dirty="0"/>
              <a:t>Establishes a </a:t>
            </a:r>
            <a:r>
              <a:rPr lang="en-US" b="1" dirty="0"/>
              <a:t>“Zone 0” (0–5 feet around structures)</a:t>
            </a:r>
            <a:r>
              <a:rPr lang="en-US" dirty="0"/>
              <a:t> requirement for defensible space</a:t>
            </a:r>
          </a:p>
          <a:p>
            <a:r>
              <a:rPr lang="en-US" b="1" dirty="0"/>
              <a:t>Key Requirements</a:t>
            </a:r>
            <a:endParaRPr lang="en-US" dirty="0"/>
          </a:p>
          <a:p>
            <a:r>
              <a:rPr lang="en-US" dirty="0"/>
              <a:t>Maintain </a:t>
            </a:r>
            <a:r>
              <a:rPr lang="en-US" b="1" dirty="0"/>
              <a:t>zero clearance of combustible materials</a:t>
            </a:r>
            <a:r>
              <a:rPr lang="en-US" dirty="0"/>
              <a:t> within 0–5 feet of buildings</a:t>
            </a:r>
          </a:p>
          <a:p>
            <a:r>
              <a:rPr lang="en-US" dirty="0"/>
              <a:t>Remove </a:t>
            </a:r>
            <a:r>
              <a:rPr lang="en-US" b="1" dirty="0"/>
              <a:t>flammable vegetation, mulch, firewood, and other combustibles</a:t>
            </a:r>
            <a:endParaRPr lang="en-US" dirty="0"/>
          </a:p>
          <a:p>
            <a:r>
              <a:rPr lang="en-US" dirty="0"/>
              <a:t>Focus on </a:t>
            </a:r>
            <a:r>
              <a:rPr lang="en-US" b="1" dirty="0"/>
              <a:t>hardening the home ignition zone</a:t>
            </a:r>
            <a:r>
              <a:rPr lang="en-US" dirty="0"/>
              <a:t> against embers</a:t>
            </a:r>
          </a:p>
          <a:p>
            <a:r>
              <a:rPr lang="en-US" b="1" dirty="0"/>
              <a:t>Implementation</a:t>
            </a:r>
            <a:endParaRPr lang="en-US" dirty="0"/>
          </a:p>
          <a:p>
            <a:r>
              <a:rPr lang="en-US" dirty="0"/>
              <a:t>State law applies in </a:t>
            </a:r>
            <a:r>
              <a:rPr lang="en-US" b="1" dirty="0"/>
              <a:t>Very High Fire Hazard Severity Zones (VHFHSZ)</a:t>
            </a:r>
            <a:endParaRPr lang="en-US" dirty="0"/>
          </a:p>
          <a:p>
            <a:r>
              <a:rPr lang="en-US" dirty="0"/>
              <a:t>CAL FIRE developing </a:t>
            </a:r>
            <a:r>
              <a:rPr lang="en-US" b="1" dirty="0"/>
              <a:t>regulations and guidelines</a:t>
            </a:r>
            <a:r>
              <a:rPr lang="en-US" dirty="0"/>
              <a:t> for defensible space inspections</a:t>
            </a:r>
          </a:p>
          <a:p>
            <a:r>
              <a:rPr lang="en-US" dirty="0"/>
              <a:t>Compliance may be phased in as local jurisdictions adopt codes</a:t>
            </a:r>
          </a:p>
          <a:p>
            <a:r>
              <a:rPr lang="en-US" b="1" dirty="0"/>
              <a:t>Purpose</a:t>
            </a:r>
            <a:endParaRPr lang="en-US" dirty="0"/>
          </a:p>
          <a:p>
            <a:r>
              <a:rPr lang="en-US" dirty="0"/>
              <a:t>Research shows </a:t>
            </a:r>
            <a:r>
              <a:rPr lang="en-US" b="1" dirty="0"/>
              <a:t>most home ignitions occur from embers within 0–5 feet</a:t>
            </a:r>
            <a:endParaRPr lang="en-US" dirty="0"/>
          </a:p>
          <a:p>
            <a:r>
              <a:rPr lang="en-US" dirty="0"/>
              <a:t>Reduces wildfire risk and increases community resilience</a:t>
            </a:r>
          </a:p>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13</a:t>
            </a:fld>
            <a:endParaRPr lang="en-US" dirty="0"/>
          </a:p>
        </p:txBody>
      </p:sp>
    </p:spTree>
    <p:extLst>
      <p:ext uri="{BB962C8B-B14F-4D97-AF65-F5344CB8AC3E}">
        <p14:creationId xmlns:p14="http://schemas.microsoft.com/office/powerpoint/2010/main" val="2933342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 the State Fire Marshal’s FHSZ Map into the current High Fire Hazard Severity Zone as designated in the SPMC 14.1. Based on the information obtained through state and county resources as well as local knowledge of the topography, vegetation fuel loads and access challenges within the Monterey Hills, it is city’s decision to extend the borders of the High Fire Hazard Severity Zone to encompass the entire Monterey Hills area. The goal of this designation is to educate the residents of the area about the wildfire hazard, provide them information on fire resistant building materials for use in remodeling projects and increase their level of preparedness for a potential wildfire incident in the area</a:t>
            </a:r>
          </a:p>
        </p:txBody>
      </p:sp>
      <p:sp>
        <p:nvSpPr>
          <p:cNvPr id="4" name="Slide Number Placeholder 3"/>
          <p:cNvSpPr>
            <a:spLocks noGrp="1"/>
          </p:cNvSpPr>
          <p:nvPr>
            <p:ph type="sldNum" sz="quarter" idx="5"/>
          </p:nvPr>
        </p:nvSpPr>
        <p:spPr/>
        <p:txBody>
          <a:bodyPr/>
          <a:lstStyle/>
          <a:p>
            <a:fld id="{8D942FC2-A162-47B3-989B-571A62414964}" type="slidenum">
              <a:rPr lang="en-US" smtClean="0"/>
              <a:t>14</a:t>
            </a:fld>
            <a:endParaRPr lang="en-US" dirty="0"/>
          </a:p>
        </p:txBody>
      </p:sp>
    </p:spTree>
    <p:extLst>
      <p:ext uri="{BB962C8B-B14F-4D97-AF65-F5344CB8AC3E}">
        <p14:creationId xmlns:p14="http://schemas.microsoft.com/office/powerpoint/2010/main" val="1171570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main contributors to structures burning in a wildfire</a:t>
            </a:r>
          </a:p>
          <a:p>
            <a:endParaRPr lang="en-US" dirty="0"/>
          </a:p>
          <a:p>
            <a:pPr marL="171450" indent="-171450">
              <a:buFontTx/>
              <a:buChar char="-"/>
            </a:pPr>
            <a:r>
              <a:rPr lang="en-US" dirty="0"/>
              <a:t>Ember cast from the wildfire itself</a:t>
            </a:r>
          </a:p>
          <a:p>
            <a:pPr marL="171450" indent="-171450">
              <a:buFontTx/>
              <a:buChar char="-"/>
            </a:pPr>
            <a:r>
              <a:rPr lang="en-US" dirty="0"/>
              <a:t>Radiant heat from a nearby structure fire</a:t>
            </a:r>
          </a:p>
          <a:p>
            <a:pPr marL="628650" lvl="1" indent="-171450">
              <a:buFontTx/>
              <a:buChar char="-"/>
            </a:pPr>
            <a:r>
              <a:rPr lang="en-US" dirty="0"/>
              <a:t>Fire transitions from a wildfire to multiple structures on fire</a:t>
            </a:r>
          </a:p>
        </p:txBody>
      </p:sp>
      <p:sp>
        <p:nvSpPr>
          <p:cNvPr id="4" name="Slide Number Placeholder 3"/>
          <p:cNvSpPr>
            <a:spLocks noGrp="1"/>
          </p:cNvSpPr>
          <p:nvPr>
            <p:ph type="sldNum" sz="quarter" idx="5"/>
          </p:nvPr>
        </p:nvSpPr>
        <p:spPr/>
        <p:txBody>
          <a:bodyPr/>
          <a:lstStyle/>
          <a:p>
            <a:fld id="{8D942FC2-A162-47B3-989B-571A62414964}" type="slidenum">
              <a:rPr lang="en-US" smtClean="0"/>
              <a:t>15</a:t>
            </a:fld>
            <a:endParaRPr lang="en-US" dirty="0"/>
          </a:p>
        </p:txBody>
      </p:sp>
    </p:spTree>
    <p:extLst>
      <p:ext uri="{BB962C8B-B14F-4D97-AF65-F5344CB8AC3E}">
        <p14:creationId xmlns:p14="http://schemas.microsoft.com/office/powerpoint/2010/main" val="87957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16</a:t>
            </a:fld>
            <a:endParaRPr lang="en-US" dirty="0"/>
          </a:p>
        </p:txBody>
      </p:sp>
    </p:spTree>
    <p:extLst>
      <p:ext uri="{BB962C8B-B14F-4D97-AF65-F5344CB8AC3E}">
        <p14:creationId xmlns:p14="http://schemas.microsoft.com/office/powerpoint/2010/main" val="52409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Mayor, Council and esteemed staff. I am Fire Chief Greg Lloyd and I am here to present regarding the new Fire Hazard Severity Zone Maps released by the California State Fire Marshal’s Office and recommendations for next steps to identify wildfire hazards within the city.</a:t>
            </a:r>
          </a:p>
          <a:p>
            <a:endParaRPr lang="en-US" dirty="0"/>
          </a:p>
          <a:p>
            <a:endParaRPr lang="en-US" dirty="0"/>
          </a:p>
          <a:p>
            <a:r>
              <a:rPr lang="en-US" dirty="0"/>
              <a:t>Regardless of cause, empirical evidence has shown an increase in the frequency, severity and damage of wildfires over the past twenty years. In January of 2025, the Eaton Fire, which occurred within five miles of the City of South Pasadena destroyed 14,021 acres, 9,418 homes and took the lives of 17 people (CALFIRE, 2025). As a result of the increase in fires, the Governor ordered the State Fire Marshal’s Office to research and publish Fire Hazard Severity Zone (FHSZ) Maps for Local Responsibility Areas (LRA’s), which would include municipalities such as South Pasadena. Under this mandate, the State Fire Marshal’s Office utilized the same methodology that they employed for determining FHSZ’s in the State Responsibility Areas (SRA’s). However, the state’s staff chose not to include preliminary input from local agencies during the formation process but rather elected to facilitate any proposed changes under Government Code 51179. </a:t>
            </a:r>
          </a:p>
          <a:p>
            <a:endParaRPr lang="en-US" dirty="0"/>
          </a:p>
          <a:p>
            <a:r>
              <a:rPr lang="en-US" dirty="0"/>
              <a:t>The FHSZ maps for the Southern California region were released on March 24, 2025. Although the City of South Pasadena did not originally contain any areas deemed “Very High” FHSZ, the new maps contain areas along the western edge of the city, along the Arroyo Seco and western slope of the Monterey Hills now designated as “Very High”. While these maps were developed using accepted methodology, they lacked the local understanding of terrain and fuel loads and are therefore insufficient in addressing the hazards in Monterey Hills. To clearly identify the wildfire hazards to the City and its residents, Fire Department staff proposes adopting an amended map that combines the methodology of the State Fire Marshal’s Office with the local knowledge of Fire Department Staff.</a:t>
            </a:r>
          </a:p>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a:t>
            </a:fld>
            <a:endParaRPr lang="en-US" dirty="0"/>
          </a:p>
        </p:txBody>
      </p:sp>
    </p:spTree>
    <p:extLst>
      <p:ext uri="{BB962C8B-B14F-4D97-AF65-F5344CB8AC3E}">
        <p14:creationId xmlns:p14="http://schemas.microsoft.com/office/powerpoint/2010/main" val="418880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FHSZ’s came because of legislation arising out of lessons learned from major wildland fires. In 1980, the Panorama Fire, which began in San Bernardino County and was pushed by strong Santa Ana winds burned 28,800 acres, destroyed 325 structures, and experienced 4 fatalities. In the aftermath, the Governor passed Public Resource Code 4201, which mandated CAL FIRE to develop FHSZ’s in the State Responsibility Areas. Eleven years later, the Tunnel Fire in 1991, which is more widely known as the Oakland Hills Fire, devastated a community that was not previously identified as a hazard zone because it was in a Local Responsibility Area. This fire was significant because it became the deadliest fire to date. Although it only burned 1,520 acres, it destroyed 2,900 structures and was attributed to the death of 25 people. </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event prompted legislators to adopt AB-337 also known as the “Bates Bill”. This bill mandated the Director of CAL FIRE to assess FHSZ’s in Local Responsibility Areas and make recommendations to the local agencies for “Very High” Fire Hazard Severity Zones.</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2021, new legislation, Senate Bill 63 (Stern), now requires the adoption of all three FHSZ classes in the Local Responsibility Area. Previously, only the “Very High” FHSZ’s were required for adoption in Local Responsibility Areas. </a:t>
            </a:r>
          </a:p>
          <a:p>
            <a:endParaRPr lang="en-US" dirty="0"/>
          </a:p>
          <a:p>
            <a:endParaRPr lang="en-US" dirty="0"/>
          </a:p>
          <a:p>
            <a:r>
              <a:rPr lang="en-US" dirty="0"/>
              <a:t>Shortly after I arrived in South Pasadena, I was given a tour of the Monterey Hills. I was surprised at the similarities these hills shared with the Oakland Hills. The steep terrain, dense vegetation and narrow roads shared by both of these areas provide significant challenges for fire response.</a:t>
            </a:r>
          </a:p>
        </p:txBody>
      </p:sp>
      <p:sp>
        <p:nvSpPr>
          <p:cNvPr id="4" name="Slide Number Placeholder 3"/>
          <p:cNvSpPr>
            <a:spLocks noGrp="1"/>
          </p:cNvSpPr>
          <p:nvPr>
            <p:ph type="sldNum" sz="quarter" idx="5"/>
          </p:nvPr>
        </p:nvSpPr>
        <p:spPr/>
        <p:txBody>
          <a:bodyPr/>
          <a:lstStyle/>
          <a:p>
            <a:fld id="{8D942FC2-A162-47B3-989B-571A62414964}" type="slidenum">
              <a:rPr lang="en-US" smtClean="0"/>
              <a:t>3</a:t>
            </a:fld>
            <a:endParaRPr lang="en-US" dirty="0"/>
          </a:p>
        </p:txBody>
      </p:sp>
    </p:spTree>
    <p:extLst>
      <p:ext uri="{BB962C8B-B14F-4D97-AF65-F5344CB8AC3E}">
        <p14:creationId xmlns:p14="http://schemas.microsoft.com/office/powerpoint/2010/main" val="169975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4</a:t>
            </a:fld>
            <a:endParaRPr lang="en-US" dirty="0"/>
          </a:p>
        </p:txBody>
      </p:sp>
    </p:spTree>
    <p:extLst>
      <p:ext uri="{BB962C8B-B14F-4D97-AF65-F5344CB8AC3E}">
        <p14:creationId xmlns:p14="http://schemas.microsoft.com/office/powerpoint/2010/main" val="228485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EA64B-ADDF-8685-752C-5EF53C2A4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3083B-E257-128E-BD51-9CEB3DFCB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28A31-CA44-B639-B03C-3AC0BA9509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60B997-2B7C-0D52-C745-156C4DD705D7}"/>
              </a:ext>
            </a:extLst>
          </p:cNvPr>
          <p:cNvSpPr>
            <a:spLocks noGrp="1"/>
          </p:cNvSpPr>
          <p:nvPr>
            <p:ph type="sldNum" sz="quarter" idx="5"/>
          </p:nvPr>
        </p:nvSpPr>
        <p:spPr/>
        <p:txBody>
          <a:bodyPr/>
          <a:lstStyle/>
          <a:p>
            <a:fld id="{8D942FC2-A162-47B3-989B-571A62414964}" type="slidenum">
              <a:rPr lang="en-US" smtClean="0"/>
              <a:t>5</a:t>
            </a:fld>
            <a:endParaRPr lang="en-US" dirty="0"/>
          </a:p>
        </p:txBody>
      </p:sp>
    </p:spTree>
    <p:extLst>
      <p:ext uri="{BB962C8B-B14F-4D97-AF65-F5344CB8AC3E}">
        <p14:creationId xmlns:p14="http://schemas.microsoft.com/office/powerpoint/2010/main" val="183170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81C7A-2E43-ED8B-75D8-92A7FCFA0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6D82-98F4-05C5-7894-846108714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10129-C6B1-A813-9B4E-91D547633C1E}"/>
              </a:ext>
            </a:extLst>
          </p:cNvPr>
          <p:cNvSpPr>
            <a:spLocks noGrp="1"/>
          </p:cNvSpPr>
          <p:nvPr>
            <p:ph type="body" idx="1"/>
          </p:nvPr>
        </p:nvSpPr>
        <p:spPr/>
        <p:txBody>
          <a:bodyPr/>
          <a:lstStyle/>
          <a:p>
            <a:r>
              <a:rPr lang="en-US" dirty="0"/>
              <a:t>The Fire Hazard Severity Zone map reflects “hazard,” not “risk”. The map is like flood zone maps, where lands are described in terms of the probability level of a particular area being inundated by floodwaters, and not specifically prescriptive impacts. “Hazard” is based on the physical conditions that create a likelihood and expected fire behavior over a 30 to 50-year period without considering mitigation measures such as home hardening, recent wildfire, or fuel reduction efforts. “Risk” is the potential damage a fire can do to the area under existing conditions, accounting for</a:t>
            </a:r>
          </a:p>
          <a:p>
            <a:r>
              <a:rPr lang="en-US" dirty="0"/>
              <a:t>any modifications such as fuel reduction projects, defensible space, and ignition resistant building construction.</a:t>
            </a:r>
          </a:p>
          <a:p>
            <a:endParaRPr lang="en-US" dirty="0"/>
          </a:p>
          <a:p>
            <a:endParaRPr lang="en-US" dirty="0"/>
          </a:p>
          <a:p>
            <a:r>
              <a:rPr lang="en-US" dirty="0"/>
              <a:t>The following is a quote from insurance commissioner Ricardo Lara: For many years, insurance companies have been using wildfire risk models for determining where they will write and renew policies, and how much premium to charge a policyholder -- not the Fire Hazard Severity Zone maps. CAL FIRE’s maps are required by law and their purpose is to drive local planning decisions, not insurance decisions.</a:t>
            </a:r>
          </a:p>
          <a:p>
            <a:r>
              <a:rPr lang="en-US" dirty="0"/>
              <a:t>Commissioner’s POV: “Let me be clear: The CAL FIRE hazard maps are not used for insurance rates or underwriting decisions. But they will empower communities with more accurate information about the very real hazards we face. The reality is we all need to do more to protect our homes and communities from wildfires. When communities know and understand their risks, they can plan and prepare.”</a:t>
            </a:r>
          </a:p>
        </p:txBody>
      </p:sp>
      <p:sp>
        <p:nvSpPr>
          <p:cNvPr id="4" name="Slide Number Placeholder 3">
            <a:extLst>
              <a:ext uri="{FF2B5EF4-FFF2-40B4-BE49-F238E27FC236}">
                <a16:creationId xmlns:a16="http://schemas.microsoft.com/office/drawing/2014/main" id="{677188CC-0E62-8256-6003-0000E23A96C1}"/>
              </a:ext>
            </a:extLst>
          </p:cNvPr>
          <p:cNvSpPr>
            <a:spLocks noGrp="1"/>
          </p:cNvSpPr>
          <p:nvPr>
            <p:ph type="sldNum" sz="quarter" idx="5"/>
          </p:nvPr>
        </p:nvSpPr>
        <p:spPr/>
        <p:txBody>
          <a:bodyPr/>
          <a:lstStyle/>
          <a:p>
            <a:fld id="{8D942FC2-A162-47B3-989B-571A62414964}" type="slidenum">
              <a:rPr lang="en-US" smtClean="0"/>
              <a:t>6</a:t>
            </a:fld>
            <a:endParaRPr lang="en-US" dirty="0"/>
          </a:p>
        </p:txBody>
      </p:sp>
    </p:spTree>
    <p:extLst>
      <p:ext uri="{BB962C8B-B14F-4D97-AF65-F5344CB8AC3E}">
        <p14:creationId xmlns:p14="http://schemas.microsoft.com/office/powerpoint/2010/main" val="3563315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hazard mapping process incorporates local climate data, fuel loading, slope, fire weather and wind to calculate burn potential in certain areas. The state implemented key data inputs to their model and produced results which they repeated throughout the state.</a:t>
            </a:r>
          </a:p>
          <a:p>
            <a:r>
              <a:rPr lang="en-US" dirty="0"/>
              <a:t>The first step was to divide wildland from non-wildland areas. Wildland areas were deemed as those lands that are predominantly covered by vegetation. Non-wildland area includes urban, agricultural, barren, water or wetlands. To be considered a wildland area, the minimum size of the continuous fuel bed needed to be at least 200 acres. </a:t>
            </a:r>
          </a:p>
          <a:p>
            <a:r>
              <a:rPr lang="en-US" dirty="0"/>
              <a:t>Once these areas were determined, the models were used to predict fire behavior and spread under extreme fuel and weather conditions. The probability of a fire starting was based on fire history from 1991 to 2020. </a:t>
            </a:r>
          </a:p>
          <a:p>
            <a:r>
              <a:rPr lang="en-US" dirty="0"/>
              <a:t>On March 25, 2025, Fire Department staff met with members of the CAL FIRE team assigned to this project to review the methodology and express concerns over the modeling. The CAL FIRE team confirmed the methodology based on wildland areas and that non-wildland areas were not necessarily examined by their staff for individual hazards. Rather, non-wildland areas were assessed based on their proximity to wildland areas and the associated ember cast based on historical winds. When asked about the areas within the Monterey Hills and the concerns over the terrain, fuels and density of homes, they deferred to the Fire Department staff’s local knowledge of the hazards and provided information on amending the map under the authority of Government Code 51179.</a:t>
            </a:r>
          </a:p>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7</a:t>
            </a:fld>
            <a:endParaRPr lang="en-US" dirty="0"/>
          </a:p>
        </p:txBody>
      </p:sp>
    </p:spTree>
    <p:extLst>
      <p:ext uri="{BB962C8B-B14F-4D97-AF65-F5344CB8AC3E}">
        <p14:creationId xmlns:p14="http://schemas.microsoft.com/office/powerpoint/2010/main" val="410359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map was released on March 24</a:t>
            </a:r>
            <a:r>
              <a:rPr lang="en-US" baseline="30000" dirty="0"/>
              <a:t>th</a:t>
            </a:r>
            <a:r>
              <a:rPr lang="en-US" dirty="0"/>
              <a:t> of this year. In mid-April the map was published as required by code to the fire department website for public access. Public could also access this map through the state’s website.</a:t>
            </a:r>
          </a:p>
        </p:txBody>
      </p:sp>
      <p:sp>
        <p:nvSpPr>
          <p:cNvPr id="4" name="Slide Number Placeholder 3"/>
          <p:cNvSpPr>
            <a:spLocks noGrp="1"/>
          </p:cNvSpPr>
          <p:nvPr>
            <p:ph type="sldNum" sz="quarter" idx="5"/>
          </p:nvPr>
        </p:nvSpPr>
        <p:spPr/>
        <p:txBody>
          <a:bodyPr/>
          <a:lstStyle/>
          <a:p>
            <a:fld id="{8D942FC2-A162-47B3-989B-571A62414964}" type="slidenum">
              <a:rPr lang="en-US" smtClean="0"/>
              <a:t>8</a:t>
            </a:fld>
            <a:endParaRPr lang="en-US" dirty="0"/>
          </a:p>
        </p:txBody>
      </p:sp>
    </p:spTree>
    <p:extLst>
      <p:ext uri="{BB962C8B-B14F-4D97-AF65-F5344CB8AC3E}">
        <p14:creationId xmlns:p14="http://schemas.microsoft.com/office/powerpoint/2010/main" val="123766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map is based on the verbiage taken from the South Pasadena Municipal Code</a:t>
            </a:r>
          </a:p>
        </p:txBody>
      </p:sp>
      <p:sp>
        <p:nvSpPr>
          <p:cNvPr id="4" name="Slide Number Placeholder 3"/>
          <p:cNvSpPr>
            <a:spLocks noGrp="1"/>
          </p:cNvSpPr>
          <p:nvPr>
            <p:ph type="sldNum" sz="quarter" idx="5"/>
          </p:nvPr>
        </p:nvSpPr>
        <p:spPr/>
        <p:txBody>
          <a:bodyPr/>
          <a:lstStyle/>
          <a:p>
            <a:fld id="{8D942FC2-A162-47B3-989B-571A62414964}" type="slidenum">
              <a:rPr lang="en-US" smtClean="0"/>
              <a:t>9</a:t>
            </a:fld>
            <a:endParaRPr lang="en-US" dirty="0"/>
          </a:p>
        </p:txBody>
      </p:sp>
    </p:spTree>
    <p:extLst>
      <p:ext uri="{BB962C8B-B14F-4D97-AF65-F5344CB8AC3E}">
        <p14:creationId xmlns:p14="http://schemas.microsoft.com/office/powerpoint/2010/main" val="3392393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627619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8635711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1071377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hasCustomPrompt="1"/>
          </p:nvPr>
        </p:nvSpPr>
        <p:spPr>
          <a:xfrm>
            <a:off x="2197100" y="1079500"/>
            <a:ext cx="7797799" cy="2543594"/>
          </a:xfrm>
        </p:spPr>
        <p:txBody>
          <a:bodyPr anchor="b">
            <a:normAutofit/>
          </a:bodyPr>
          <a:lstStyle>
            <a:lvl1pPr algn="ctr">
              <a:defRPr sz="2800"/>
            </a:lvl1pPr>
          </a:lstStyle>
          <a:p>
            <a:r>
              <a:rPr lang="en-US" dirty="0"/>
              <a:t>Click to add title</a:t>
            </a:r>
          </a:p>
        </p:txBody>
      </p:sp>
      <p:grpSp>
        <p:nvGrpSpPr>
          <p:cNvPr id="7" name="Group 6">
            <a:extLst>
              <a:ext uri="{FF2B5EF4-FFF2-40B4-BE49-F238E27FC236}">
                <a16:creationId xmlns:a16="http://schemas.microsoft.com/office/drawing/2014/main" id="{A8224D70-2CA9-3DC4-F002-EC470A48EB82}"/>
              </a:ext>
              <a:ext uri="{C183D7F6-B498-43B3-948B-1728B52AA6E4}">
                <adec:decorative xmlns:adec="http://schemas.microsoft.com/office/drawing/2017/decorative" val="1"/>
              </a:ext>
            </a:extLst>
          </p:cNvPr>
          <p:cNvGrpSpPr/>
          <p:nvPr userDrawn="1"/>
        </p:nvGrpSpPr>
        <p:grpSpPr>
          <a:xfrm>
            <a:off x="9728046" y="4869342"/>
            <a:ext cx="1623711" cy="630920"/>
            <a:chOff x="9588346" y="4824892"/>
            <a:chExt cx="1623711" cy="630920"/>
          </a:xfrm>
        </p:grpSpPr>
        <p:sp>
          <p:nvSpPr>
            <p:cNvPr id="8" name="Freeform: Shape 15">
              <a:extLst>
                <a:ext uri="{FF2B5EF4-FFF2-40B4-BE49-F238E27FC236}">
                  <a16:creationId xmlns:a16="http://schemas.microsoft.com/office/drawing/2014/main" id="{C0B1F33F-4201-2B4E-E8EC-1D07263083EB}"/>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ED5B178-0506-30BE-93BB-73C02006B988}"/>
                </a:ext>
              </a:extLst>
            </p:cNvPr>
            <p:cNvGrpSpPr/>
            <p:nvPr/>
          </p:nvGrpSpPr>
          <p:grpSpPr>
            <a:xfrm rot="2700000" flipH="1">
              <a:off x="10112436" y="4359902"/>
              <a:ext cx="571820" cy="1620000"/>
              <a:chOff x="8482785" y="4330454"/>
              <a:chExt cx="571820" cy="1620000"/>
            </a:xfrm>
          </p:grpSpPr>
          <p:sp>
            <p:nvSpPr>
              <p:cNvPr id="10" name="Freeform: Shape 17">
                <a:extLst>
                  <a:ext uri="{FF2B5EF4-FFF2-40B4-BE49-F238E27FC236}">
                    <a16:creationId xmlns:a16="http://schemas.microsoft.com/office/drawing/2014/main" id="{B3F854F0-E9B7-2C32-CA3C-FA9719440768}"/>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E8224CDA-DD93-0DF6-7DD9-8328D1606037}"/>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 name="Straight Connector 11">
            <a:extLst>
              <a:ext uri="{FF2B5EF4-FFF2-40B4-BE49-F238E27FC236}">
                <a16:creationId xmlns:a16="http://schemas.microsoft.com/office/drawing/2014/main" id="{A3FA5F65-B2C5-BB65-83E3-F195EEE49001}"/>
              </a:ext>
              <a:ext uri="{C183D7F6-B498-43B3-948B-1728B52AA6E4}">
                <adec:decorative xmlns:adec="http://schemas.microsoft.com/office/drawing/2017/decorative" val="1"/>
              </a:ext>
            </a:extLst>
          </p:cNvPr>
          <p:cNvCxnSpPr>
            <a:cxnSpLocks/>
          </p:cNvCxnSpPr>
          <p:nvPr userDrawn="1"/>
        </p:nvCxnSpPr>
        <p:spPr>
          <a:xfrm>
            <a:off x="5826000" y="409908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2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C1D561-971B-43DB-A5A7-63A887A0CA6B}"/>
              </a:ext>
            </a:extLst>
          </p:cNvPr>
          <p:cNvSpPr>
            <a:spLocks noGrp="1"/>
          </p:cNvSpPr>
          <p:nvPr>
            <p:ph type="title" hasCustomPrompt="1"/>
          </p:nvPr>
        </p:nvSpPr>
        <p:spPr>
          <a:xfrm>
            <a:off x="565150" y="548640"/>
            <a:ext cx="5486400" cy="1371600"/>
          </a:xfrm>
        </p:spPr>
        <p:txBody>
          <a:bodyPr anchor="b" anchorCtr="0">
            <a:noAutofit/>
          </a:bodyPr>
          <a:lstStyle>
            <a:lvl1pPr algn="ctr">
              <a:defRPr/>
            </a:lvl1pPr>
          </a:lstStyle>
          <a:p>
            <a:pPr algn="ctr"/>
            <a:r>
              <a:rPr lang="en-US" dirty="0"/>
              <a:t>Click to add title</a:t>
            </a:r>
          </a:p>
        </p:txBody>
      </p:sp>
      <p:cxnSp>
        <p:nvCxnSpPr>
          <p:cNvPr id="9" name="Straight Connector 8">
            <a:extLst>
              <a:ext uri="{FF2B5EF4-FFF2-40B4-BE49-F238E27FC236}">
                <a16:creationId xmlns:a16="http://schemas.microsoft.com/office/drawing/2014/main" id="{8CACFD68-412E-48B4-B9EB-FEDC20A81354}"/>
              </a:ext>
              <a:ext uri="{C183D7F6-B498-43B3-948B-1728B52AA6E4}">
                <adec:decorative xmlns:adec="http://schemas.microsoft.com/office/drawing/2017/decorative" val="1"/>
              </a:ext>
            </a:extLst>
          </p:cNvPr>
          <p:cNvCxnSpPr>
            <a:cxnSpLocks/>
          </p:cNvCxnSpPr>
          <p:nvPr userDrawn="1"/>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F0731E0-58E0-4382-ADA7-A9C6DE2E7E36}"/>
              </a:ext>
            </a:extLst>
          </p:cNvPr>
          <p:cNvSpPr>
            <a:spLocks noGrp="1"/>
          </p:cNvSpPr>
          <p:nvPr>
            <p:ph idx="1" hasCustomPrompt="1"/>
          </p:nvPr>
        </p:nvSpPr>
        <p:spPr>
          <a:xfrm>
            <a:off x="565149" y="2759076"/>
            <a:ext cx="5486399" cy="3009899"/>
          </a:xfrm>
        </p:spPr>
        <p:txBody>
          <a:bodyPr>
            <a:noAutofit/>
          </a:bodyPr>
          <a:lstStyle>
            <a:lvl1pPr>
              <a:lnSpc>
                <a:spcPct val="100000"/>
              </a:lnSpc>
              <a:spcBef>
                <a:spcPts val="1000"/>
              </a:spcBef>
              <a:defRPr sz="1800"/>
            </a:lvl1pPr>
            <a:lvl2pPr>
              <a:lnSpc>
                <a:spcPct val="100000"/>
              </a:lnSpc>
              <a:spcBef>
                <a:spcPts val="1000"/>
              </a:spcBef>
              <a:defRPr sz="1800"/>
            </a:lvl2pPr>
            <a:lvl3pPr>
              <a:lnSpc>
                <a:spcPct val="100000"/>
              </a:lnSpc>
              <a:spcBef>
                <a:spcPts val="1000"/>
              </a:spcBef>
              <a:defRPr sz="1600"/>
            </a:lvl3pPr>
            <a:lvl4pPr>
              <a:lnSpc>
                <a:spcPct val="100000"/>
              </a:lnSpc>
              <a:spcBef>
                <a:spcPts val="1000"/>
              </a:spcBef>
              <a:defRPr sz="1800"/>
            </a:lvl4pPr>
            <a:lvl5pPr>
              <a:lnSpc>
                <a:spcPct val="100000"/>
              </a:lnSpc>
              <a:spcBef>
                <a:spcPts val="1000"/>
              </a:spcBef>
              <a:defRPr sz="1800"/>
            </a:lvl5pPr>
            <a:lvl6pPr>
              <a:lnSpc>
                <a:spcPct val="100000"/>
              </a:lnSpc>
              <a:spcBef>
                <a:spcPts val="1000"/>
              </a:spcBef>
              <a:buClr>
                <a:schemeClr val="accent5"/>
              </a:buClr>
              <a:defRPr sz="1600"/>
            </a:lvl6pPr>
            <a:lvl7pPr>
              <a:buClr>
                <a:schemeClr val="accent5"/>
              </a:buClr>
              <a:defRPr/>
            </a:lvl7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a:p>
            <a:pPr lvl="2"/>
            <a:endParaRPr lang="en-US" dirty="0"/>
          </a:p>
        </p:txBody>
      </p:sp>
      <p:sp>
        <p:nvSpPr>
          <p:cNvPr id="11" name="Date Placeholder 3">
            <a:extLst>
              <a:ext uri="{FF2B5EF4-FFF2-40B4-BE49-F238E27FC236}">
                <a16:creationId xmlns:a16="http://schemas.microsoft.com/office/drawing/2014/main" id="{23D67752-1F0B-4C84-BBA7-A57E2793D918}"/>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2" name="Rectangle 11">
            <a:extLst>
              <a:ext uri="{FF2B5EF4-FFF2-40B4-BE49-F238E27FC236}">
                <a16:creationId xmlns:a16="http://schemas.microsoft.com/office/drawing/2014/main" id="{FA4033A0-8E66-4ABA-9E27-744642AA948F}"/>
              </a:ext>
              <a:ext uri="{C183D7F6-B498-43B3-948B-1728B52AA6E4}">
                <adec:decorative xmlns:adec="http://schemas.microsoft.com/office/drawing/2017/decorative" val="1"/>
              </a:ext>
            </a:extLst>
          </p:cNvPr>
          <p:cNvSpPr/>
          <p:nvPr userDrawn="1"/>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alpha val="20000"/>
                </a:prstClr>
              </a:solidFill>
              <a:effectLst/>
              <a:uLnTx/>
              <a:uFillTx/>
              <a:latin typeface="Avenir Next LT Pro Light"/>
              <a:ea typeface="+mn-ea"/>
              <a:cs typeface="+mn-cs"/>
            </a:endParaRPr>
          </a:p>
        </p:txBody>
      </p:sp>
      <p:sp>
        <p:nvSpPr>
          <p:cNvPr id="15" name="Footer Placeholder 4">
            <a:extLst>
              <a:ext uri="{FF2B5EF4-FFF2-40B4-BE49-F238E27FC236}">
                <a16:creationId xmlns:a16="http://schemas.microsoft.com/office/drawing/2014/main" id="{E8E05746-2784-43CF-84F7-0175BD650240}"/>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6" name="Slide Number Placeholder 5">
            <a:extLst>
              <a:ext uri="{FF2B5EF4-FFF2-40B4-BE49-F238E27FC236}">
                <a16:creationId xmlns:a16="http://schemas.microsoft.com/office/drawing/2014/main" id="{BB851CC3-3ED8-49E8-B8AC-6D79B036F30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grpSp>
        <p:nvGrpSpPr>
          <p:cNvPr id="2" name="Group 1">
            <a:extLst>
              <a:ext uri="{FF2B5EF4-FFF2-40B4-BE49-F238E27FC236}">
                <a16:creationId xmlns:a16="http://schemas.microsoft.com/office/drawing/2014/main" id="{F6F0BC49-315A-CF7A-E741-A8688AF53E66}"/>
              </a:ext>
            </a:extLst>
          </p:cNvPr>
          <p:cNvGrpSpPr/>
          <p:nvPr userDrawn="1"/>
        </p:nvGrpSpPr>
        <p:grpSpPr>
          <a:xfrm>
            <a:off x="9728046" y="831278"/>
            <a:ext cx="1623711" cy="630920"/>
            <a:chOff x="9588346" y="4824892"/>
            <a:chExt cx="1623711" cy="630920"/>
          </a:xfrm>
        </p:grpSpPr>
        <p:sp>
          <p:nvSpPr>
            <p:cNvPr id="3" name="Freeform: Shape 15">
              <a:extLst>
                <a:ext uri="{FF2B5EF4-FFF2-40B4-BE49-F238E27FC236}">
                  <a16:creationId xmlns:a16="http://schemas.microsoft.com/office/drawing/2014/main" id="{3FCB73E1-B061-C75F-AB29-C27CA95E57A9}"/>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4A16F89-984C-DEA8-C894-E819A7646610}"/>
                </a:ext>
              </a:extLst>
            </p:cNvPr>
            <p:cNvGrpSpPr/>
            <p:nvPr/>
          </p:nvGrpSpPr>
          <p:grpSpPr>
            <a:xfrm rot="2700000" flipH="1">
              <a:off x="10112436" y="4359902"/>
              <a:ext cx="571820" cy="1620000"/>
              <a:chOff x="8482785" y="4330454"/>
              <a:chExt cx="571820" cy="1620000"/>
            </a:xfrm>
          </p:grpSpPr>
          <p:sp>
            <p:nvSpPr>
              <p:cNvPr id="5" name="Freeform: Shape 17">
                <a:extLst>
                  <a:ext uri="{FF2B5EF4-FFF2-40B4-BE49-F238E27FC236}">
                    <a16:creationId xmlns:a16="http://schemas.microsoft.com/office/drawing/2014/main" id="{0971E16B-8BBF-40B5-5862-FAAADBF530A0}"/>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C1D464A1-0F6B-3CEE-8719-573F89E87B36}"/>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3777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0C49A9B-EBDE-4047-884B-0860623D6391}"/>
              </a:ext>
            </a:extLst>
          </p:cNvPr>
          <p:cNvSpPr>
            <a:spLocks noGrp="1"/>
          </p:cNvSpPr>
          <p:nvPr>
            <p:ph type="ctrTitle" hasCustomPrompt="1"/>
          </p:nvPr>
        </p:nvSpPr>
        <p:spPr>
          <a:xfrm>
            <a:off x="1085851" y="2165174"/>
            <a:ext cx="6118224" cy="1554480"/>
          </a:xfrm>
        </p:spPr>
        <p:txBody>
          <a:bodyPr anchor="b">
            <a:noAutofit/>
          </a:bodyPr>
          <a:lstStyle>
            <a:lvl1pPr algn="ctr">
              <a:defRPr/>
            </a:lvl1pPr>
          </a:lstStyle>
          <a:p>
            <a:r>
              <a:rPr lang="en-US" dirty="0"/>
              <a:t>Click to add title</a:t>
            </a:r>
          </a:p>
        </p:txBody>
      </p:sp>
      <p:sp>
        <p:nvSpPr>
          <p:cNvPr id="35" name="Picture Placeholder 31">
            <a:extLst>
              <a:ext uri="{FF2B5EF4-FFF2-40B4-BE49-F238E27FC236}">
                <a16:creationId xmlns:a16="http://schemas.microsoft.com/office/drawing/2014/main" id="{99CD77F7-3095-4517-B300-DE93875DE53E}"/>
              </a:ext>
            </a:extLst>
          </p:cNvPr>
          <p:cNvSpPr>
            <a:spLocks noGrp="1"/>
          </p:cNvSpPr>
          <p:nvPr>
            <p:ph type="pic" sz="quarter" idx="13" hasCustomPrompt="1"/>
          </p:nvPr>
        </p:nvSpPr>
        <p:spPr>
          <a:xfrm>
            <a:off x="8329613" y="0"/>
            <a:ext cx="3862387" cy="2286000"/>
          </a:xfrm>
        </p:spPr>
        <p:txBody>
          <a:bodyPr>
            <a:normAutofit/>
          </a:bodyPr>
          <a:lstStyle>
            <a:lvl1pPr marL="0" indent="0" algn="ctr">
              <a:buNone/>
              <a:defRPr sz="1800"/>
            </a:lvl1pPr>
          </a:lstStyle>
          <a:p>
            <a:r>
              <a:rPr lang="en-US" dirty="0"/>
              <a:t>Click icon to add photo</a:t>
            </a:r>
          </a:p>
        </p:txBody>
      </p:sp>
      <p:sp>
        <p:nvSpPr>
          <p:cNvPr id="36" name="Picture Placeholder 31">
            <a:extLst>
              <a:ext uri="{FF2B5EF4-FFF2-40B4-BE49-F238E27FC236}">
                <a16:creationId xmlns:a16="http://schemas.microsoft.com/office/drawing/2014/main" id="{F31ECFCC-4520-48AB-A8A1-AF9FC0C055B8}"/>
              </a:ext>
            </a:extLst>
          </p:cNvPr>
          <p:cNvSpPr>
            <a:spLocks noGrp="1"/>
          </p:cNvSpPr>
          <p:nvPr>
            <p:ph type="pic" sz="quarter" idx="14" hasCustomPrompt="1"/>
          </p:nvPr>
        </p:nvSpPr>
        <p:spPr>
          <a:xfrm>
            <a:off x="8329200" y="2286000"/>
            <a:ext cx="3862387" cy="2286000"/>
          </a:xfrm>
        </p:spPr>
        <p:txBody>
          <a:bodyPr>
            <a:normAutofit/>
          </a:bodyPr>
          <a:lstStyle>
            <a:lvl1pPr marL="0" indent="0" algn="ctr">
              <a:buNone/>
              <a:defRPr sz="1800"/>
            </a:lvl1pPr>
          </a:lstStyle>
          <a:p>
            <a:r>
              <a:rPr lang="en-US" dirty="0"/>
              <a:t>Click icon to add photo</a:t>
            </a:r>
          </a:p>
        </p:txBody>
      </p:sp>
      <p:sp>
        <p:nvSpPr>
          <p:cNvPr id="37" name="Picture Placeholder 31">
            <a:extLst>
              <a:ext uri="{FF2B5EF4-FFF2-40B4-BE49-F238E27FC236}">
                <a16:creationId xmlns:a16="http://schemas.microsoft.com/office/drawing/2014/main" id="{0FDBD13C-46E7-4BB9-957D-DE2A5925521A}"/>
              </a:ext>
            </a:extLst>
          </p:cNvPr>
          <p:cNvSpPr>
            <a:spLocks noGrp="1"/>
          </p:cNvSpPr>
          <p:nvPr>
            <p:ph type="pic" sz="quarter" idx="15" hasCustomPrompt="1"/>
          </p:nvPr>
        </p:nvSpPr>
        <p:spPr>
          <a:xfrm>
            <a:off x="8329200" y="4572000"/>
            <a:ext cx="3862387" cy="2286000"/>
          </a:xfrm>
        </p:spPr>
        <p:txBody>
          <a:bodyPr>
            <a:normAutofit/>
          </a:bodyPr>
          <a:lstStyle>
            <a:lvl1pPr marL="0" indent="0" algn="ctr">
              <a:buNone/>
              <a:defRPr sz="1800"/>
            </a:lvl1pPr>
          </a:lstStyle>
          <a:p>
            <a:r>
              <a:rPr lang="en-US" dirty="0"/>
              <a:t>Click icon to add photo</a:t>
            </a:r>
          </a:p>
        </p:txBody>
      </p:sp>
      <p:grpSp>
        <p:nvGrpSpPr>
          <p:cNvPr id="12" name="Group 11">
            <a:extLst>
              <a:ext uri="{FF2B5EF4-FFF2-40B4-BE49-F238E27FC236}">
                <a16:creationId xmlns:a16="http://schemas.microsoft.com/office/drawing/2014/main" id="{85B40728-32E0-44CE-8C68-1E68245C2999}"/>
              </a:ext>
              <a:ext uri="{C183D7F6-B498-43B3-948B-1728B52AA6E4}">
                <adec:decorative xmlns:adec="http://schemas.microsoft.com/office/drawing/2017/decorative" val="1"/>
              </a:ext>
            </a:extLst>
          </p:cNvPr>
          <p:cNvGrpSpPr/>
          <p:nvPr userDrawn="1"/>
        </p:nvGrpSpPr>
        <p:grpSpPr>
          <a:xfrm>
            <a:off x="3400874" y="4194521"/>
            <a:ext cx="1481845" cy="787628"/>
            <a:chOff x="4987925" y="2840038"/>
            <a:chExt cx="2216150" cy="1177924"/>
          </a:xfrm>
        </p:grpSpPr>
        <p:sp>
          <p:nvSpPr>
            <p:cNvPr id="13" name="Rectangle 12">
              <a:extLst>
                <a:ext uri="{FF2B5EF4-FFF2-40B4-BE49-F238E27FC236}">
                  <a16:creationId xmlns:a16="http://schemas.microsoft.com/office/drawing/2014/main" id="{40A6D99A-68F3-4E08-BB89-083CE0299CE2}"/>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 name="Rectangle 13">
              <a:extLst>
                <a:ext uri="{FF2B5EF4-FFF2-40B4-BE49-F238E27FC236}">
                  <a16:creationId xmlns:a16="http://schemas.microsoft.com/office/drawing/2014/main" id="{8B4F5556-21F4-4E26-9504-49ADE7D84749}"/>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5" name="Rectangle 14">
              <a:extLst>
                <a:ext uri="{FF2B5EF4-FFF2-40B4-BE49-F238E27FC236}">
                  <a16:creationId xmlns:a16="http://schemas.microsoft.com/office/drawing/2014/main" id="{E0E1118C-DFA4-410C-961C-BE0488441C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16" name="Group 15">
              <a:extLst>
                <a:ext uri="{FF2B5EF4-FFF2-40B4-BE49-F238E27FC236}">
                  <a16:creationId xmlns:a16="http://schemas.microsoft.com/office/drawing/2014/main" id="{B5A8ECE6-B3E3-4761-A6AD-711AF71EEA0D}"/>
                </a:ext>
              </a:extLst>
            </p:cNvPr>
            <p:cNvGrpSpPr/>
            <p:nvPr/>
          </p:nvGrpSpPr>
          <p:grpSpPr>
            <a:xfrm>
              <a:off x="5614944" y="3117662"/>
              <a:ext cx="1009280" cy="464739"/>
              <a:chOff x="4432859" y="3200647"/>
              <a:chExt cx="1009280" cy="464739"/>
            </a:xfrm>
          </p:grpSpPr>
          <p:sp>
            <p:nvSpPr>
              <p:cNvPr id="24" name="Freeform: Shape 23">
                <a:extLst>
                  <a:ext uri="{FF2B5EF4-FFF2-40B4-BE49-F238E27FC236}">
                    <a16:creationId xmlns:a16="http://schemas.microsoft.com/office/drawing/2014/main" id="{5B1F0E3F-4B5E-4F5B-93A6-CE1017521BF1}"/>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B20599F0-ACFC-4223-A598-8FFAF21406AB}"/>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17" name="Group 16">
              <a:extLst>
                <a:ext uri="{FF2B5EF4-FFF2-40B4-BE49-F238E27FC236}">
                  <a16:creationId xmlns:a16="http://schemas.microsoft.com/office/drawing/2014/main" id="{C6703144-DA66-4EFB-B790-4E044756FF37}"/>
                </a:ext>
              </a:extLst>
            </p:cNvPr>
            <p:cNvGrpSpPr/>
            <p:nvPr/>
          </p:nvGrpSpPr>
          <p:grpSpPr>
            <a:xfrm>
              <a:off x="5679979" y="2915338"/>
              <a:ext cx="1080000" cy="1080000"/>
              <a:chOff x="4497894" y="2998323"/>
              <a:chExt cx="1080000" cy="1080000"/>
            </a:xfrm>
          </p:grpSpPr>
          <p:grpSp>
            <p:nvGrpSpPr>
              <p:cNvPr id="18" name="Group 17">
                <a:extLst>
                  <a:ext uri="{FF2B5EF4-FFF2-40B4-BE49-F238E27FC236}">
                    <a16:creationId xmlns:a16="http://schemas.microsoft.com/office/drawing/2014/main" id="{63371BE5-97EB-4365-8EDA-4C634155E79F}"/>
                  </a:ext>
                </a:extLst>
              </p:cNvPr>
              <p:cNvGrpSpPr/>
              <p:nvPr/>
            </p:nvGrpSpPr>
            <p:grpSpPr>
              <a:xfrm rot="13500000">
                <a:off x="4805524" y="2998323"/>
                <a:ext cx="464739" cy="1080000"/>
                <a:chOff x="4511184" y="2470620"/>
                <a:chExt cx="464739" cy="1080000"/>
              </a:xfrm>
            </p:grpSpPr>
            <p:sp>
              <p:nvSpPr>
                <p:cNvPr id="22" name="Freeform: Shape 21">
                  <a:extLst>
                    <a:ext uri="{FF2B5EF4-FFF2-40B4-BE49-F238E27FC236}">
                      <a16:creationId xmlns:a16="http://schemas.microsoft.com/office/drawing/2014/main" id="{533C4D53-A668-4609-B338-E2D33C24A811}"/>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3" name="Straight Connector 22">
                  <a:extLst>
                    <a:ext uri="{FF2B5EF4-FFF2-40B4-BE49-F238E27FC236}">
                      <a16:creationId xmlns:a16="http://schemas.microsoft.com/office/drawing/2014/main" id="{A487C5A9-C4B3-4A68-8DFB-43F4CDB4073A}"/>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2E4A2F3-57A7-4529-A621-A36F1E777A4E}"/>
                  </a:ext>
                </a:extLst>
              </p:cNvPr>
              <p:cNvGrpSpPr/>
              <p:nvPr/>
            </p:nvGrpSpPr>
            <p:grpSpPr>
              <a:xfrm rot="8100000" flipH="1">
                <a:off x="4542572" y="2998323"/>
                <a:ext cx="464739" cy="1080000"/>
                <a:chOff x="4511184" y="2470620"/>
                <a:chExt cx="464739" cy="1080000"/>
              </a:xfrm>
            </p:grpSpPr>
            <p:sp>
              <p:nvSpPr>
                <p:cNvPr id="20" name="Freeform: Shape 19">
                  <a:extLst>
                    <a:ext uri="{FF2B5EF4-FFF2-40B4-BE49-F238E27FC236}">
                      <a16:creationId xmlns:a16="http://schemas.microsoft.com/office/drawing/2014/main" id="{1482263E-6A78-46B7-8AB8-845C9C9103B4}"/>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1" name="Straight Connector 20">
                  <a:extLst>
                    <a:ext uri="{FF2B5EF4-FFF2-40B4-BE49-F238E27FC236}">
                      <a16:creationId xmlns:a16="http://schemas.microsoft.com/office/drawing/2014/main" id="{3C7B34F9-7954-4950-ABEA-DDBFF4A4CC9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90040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C47B699-08C0-4851-8BAE-384C14E4E049}"/>
              </a:ext>
            </a:extLst>
          </p:cNvPr>
          <p:cNvSpPr>
            <a:spLocks noGrp="1"/>
          </p:cNvSpPr>
          <p:nvPr>
            <p:ph type="ctrTitle" hasCustomPrompt="1"/>
          </p:nvPr>
        </p:nvSpPr>
        <p:spPr>
          <a:xfrm>
            <a:off x="7766050" y="1079500"/>
            <a:ext cx="3884962" cy="2138400"/>
          </a:xfrm>
        </p:spPr>
        <p:txBody>
          <a:bodyPr anchor="b">
            <a:noAutofit/>
          </a:bodyPr>
          <a:lstStyle>
            <a:lvl1pPr algn="ctr">
              <a:defRPr/>
            </a:lvl1pPr>
          </a:lstStyle>
          <a:p>
            <a:r>
              <a:rPr lang="en-US" dirty="0"/>
              <a:t>Click to add title</a:t>
            </a:r>
          </a:p>
        </p:txBody>
      </p:sp>
      <p:sp>
        <p:nvSpPr>
          <p:cNvPr id="15" name="Subtitle 2">
            <a:extLst>
              <a:ext uri="{FF2B5EF4-FFF2-40B4-BE49-F238E27FC236}">
                <a16:creationId xmlns:a16="http://schemas.microsoft.com/office/drawing/2014/main" id="{B84917A2-B37A-4655-9D10-50C6FD698FA2}"/>
              </a:ext>
            </a:extLst>
          </p:cNvPr>
          <p:cNvSpPr>
            <a:spLocks noGrp="1"/>
          </p:cNvSpPr>
          <p:nvPr>
            <p:ph type="subTitle" idx="1" hasCustomPrompt="1"/>
          </p:nvPr>
        </p:nvSpPr>
        <p:spPr>
          <a:xfrm>
            <a:off x="7766051" y="4113213"/>
            <a:ext cx="3884961" cy="1655762"/>
          </a:xfrm>
        </p:spPr>
        <p:txBody>
          <a:bodyPr>
            <a:noAutofit/>
          </a:bodyPr>
          <a:lstStyle>
            <a:lvl1pPr marL="0" indent="0" algn="ctr">
              <a:lnSpc>
                <a:spcPct val="90000"/>
              </a:lnSpc>
              <a:buNone/>
              <a:defRPr sz="2400" i="1"/>
            </a:lvl1pPr>
          </a:lstStyle>
          <a:p>
            <a:r>
              <a:rPr lang="en-US" dirty="0"/>
              <a:t>Click to add subtitle</a:t>
            </a:r>
          </a:p>
        </p:txBody>
      </p:sp>
      <p:cxnSp>
        <p:nvCxnSpPr>
          <p:cNvPr id="23" name="Straight Connector 22">
            <a:extLst>
              <a:ext uri="{FF2B5EF4-FFF2-40B4-BE49-F238E27FC236}">
                <a16:creationId xmlns:a16="http://schemas.microsoft.com/office/drawing/2014/main" id="{88EE5317-4FED-4CB5-85EE-6DAD46C28417}"/>
              </a:ext>
              <a:ext uri="{C183D7F6-B498-43B3-948B-1728B52AA6E4}">
                <adec:decorative xmlns:adec="http://schemas.microsoft.com/office/drawing/2017/decorative" val="1"/>
              </a:ext>
            </a:extLst>
          </p:cNvPr>
          <p:cNvCxnSpPr>
            <a:cxnSpLocks/>
          </p:cNvCxnSpPr>
          <p:nvPr userDrawn="1"/>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3B0D3427-2AA8-987B-E83A-494604F72C16}"/>
              </a:ext>
            </a:extLst>
          </p:cNvPr>
          <p:cNvSpPr>
            <a:spLocks noGrp="1"/>
          </p:cNvSpPr>
          <p:nvPr>
            <p:ph type="pic" sz="quarter" idx="13" hasCustomPrompt="1"/>
          </p:nvPr>
        </p:nvSpPr>
        <p:spPr>
          <a:xfrm>
            <a:off x="541338" y="539750"/>
            <a:ext cx="6670675" cy="5759450"/>
          </a:xfrm>
          <a:custGeom>
            <a:avLst/>
            <a:gdLst>
              <a:gd name="connsiteX0" fmla="*/ 6573720 w 6670675"/>
              <a:gd name="connsiteY0" fmla="*/ 0 h 5759450"/>
              <a:gd name="connsiteX1" fmla="*/ 6670675 w 6670675"/>
              <a:gd name="connsiteY1" fmla="*/ 0 h 5759450"/>
              <a:gd name="connsiteX2" fmla="*/ 6670675 w 6670675"/>
              <a:gd name="connsiteY2" fmla="*/ 5759450 h 5759450"/>
              <a:gd name="connsiteX3" fmla="*/ 0 w 6670675"/>
              <a:gd name="connsiteY3" fmla="*/ 5759450 h 5759450"/>
              <a:gd name="connsiteX4" fmla="*/ 0 w 6670675"/>
              <a:gd name="connsiteY4" fmla="*/ 5669502 h 5759450"/>
              <a:gd name="connsiteX5" fmla="*/ 6573720 w 6670675"/>
              <a:gd name="connsiteY5" fmla="*/ 5669502 h 5759450"/>
              <a:gd name="connsiteX6" fmla="*/ 0 w 6670675"/>
              <a:gd name="connsiteY6" fmla="*/ 0 h 5759450"/>
              <a:gd name="connsiteX7" fmla="*/ 6562411 w 6670675"/>
              <a:gd name="connsiteY7" fmla="*/ 0 h 5759450"/>
              <a:gd name="connsiteX8" fmla="*/ 6562411 w 6670675"/>
              <a:gd name="connsiteY8" fmla="*/ 5658193 h 5759450"/>
              <a:gd name="connsiteX9" fmla="*/ 0 w 6670675"/>
              <a:gd name="connsiteY9" fmla="*/ 5658193 h 57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0675" h="5759450">
                <a:moveTo>
                  <a:pt x="6573720" y="0"/>
                </a:moveTo>
                <a:lnTo>
                  <a:pt x="6670675" y="0"/>
                </a:lnTo>
                <a:lnTo>
                  <a:pt x="6670675" y="5759450"/>
                </a:lnTo>
                <a:lnTo>
                  <a:pt x="0" y="5759450"/>
                </a:lnTo>
                <a:lnTo>
                  <a:pt x="0" y="5669502"/>
                </a:lnTo>
                <a:lnTo>
                  <a:pt x="6573720" y="5669502"/>
                </a:lnTo>
                <a:close/>
                <a:moveTo>
                  <a:pt x="0" y="0"/>
                </a:moveTo>
                <a:lnTo>
                  <a:pt x="6562411" y="0"/>
                </a:lnTo>
                <a:lnTo>
                  <a:pt x="6562411" y="5658193"/>
                </a:lnTo>
                <a:lnTo>
                  <a:pt x="0" y="5658193"/>
                </a:lnTo>
                <a:close/>
              </a:path>
            </a:pathLst>
          </a:custGeom>
        </p:spPr>
        <p:txBody>
          <a:bodyPr wrap="square">
            <a:noAutofit/>
          </a:bodyPr>
          <a:lstStyle>
            <a:lvl1pPr marL="0" indent="0" algn="ctr">
              <a:buNone/>
              <a:defRPr sz="1800"/>
            </a:lvl1pPr>
          </a:lstStyle>
          <a:p>
            <a:r>
              <a:rPr lang="en-US" dirty="0"/>
              <a:t>Click icon to add photo</a:t>
            </a:r>
          </a:p>
        </p:txBody>
      </p:sp>
      <p:sp>
        <p:nvSpPr>
          <p:cNvPr id="6" name="Frame 5">
            <a:extLst>
              <a:ext uri="{FF2B5EF4-FFF2-40B4-BE49-F238E27FC236}">
                <a16:creationId xmlns:a16="http://schemas.microsoft.com/office/drawing/2014/main" id="{1D4FB6FD-0D78-2F14-EC30-9013875CFD4A}"/>
              </a:ext>
            </a:extLst>
          </p:cNvPr>
          <p:cNvSpPr/>
          <p:nvPr userDrawn="1"/>
        </p:nvSpPr>
        <p:spPr>
          <a:xfrm>
            <a:off x="439938" y="439388"/>
            <a:ext cx="6675120" cy="5769864"/>
          </a:xfrm>
          <a:prstGeom prst="frame">
            <a:avLst>
              <a:gd name="adj1" fmla="val 19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03449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4">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FC5AD6-5EA9-4D31-BA29-EE3AABE22325}"/>
              </a:ext>
            </a:extLst>
          </p:cNvPr>
          <p:cNvSpPr>
            <a:spLocks noGrp="1"/>
          </p:cNvSpPr>
          <p:nvPr>
            <p:ph type="title" hasCustomPrompt="1"/>
          </p:nvPr>
        </p:nvSpPr>
        <p:spPr>
          <a:xfrm>
            <a:off x="1066800" y="777246"/>
            <a:ext cx="10058400" cy="1097280"/>
          </a:xfrm>
        </p:spPr>
        <p:txBody>
          <a:bodyPr wrap="square" anchor="ctr" anchorCtr="0">
            <a:normAutofit/>
          </a:bodyPr>
          <a:lstStyle>
            <a:lvl1pPr algn="ctr">
              <a:defRPr/>
            </a:lvl1pPr>
          </a:lstStyle>
          <a:p>
            <a:pPr algn="ctr"/>
            <a:r>
              <a:rPr lang="en-US" dirty="0"/>
              <a:t>Click to add title</a:t>
            </a:r>
          </a:p>
        </p:txBody>
      </p:sp>
      <p:sp>
        <p:nvSpPr>
          <p:cNvPr id="5" name="Content Placeholder 3">
            <a:extLst>
              <a:ext uri="{FF2B5EF4-FFF2-40B4-BE49-F238E27FC236}">
                <a16:creationId xmlns:a16="http://schemas.microsoft.com/office/drawing/2014/main" id="{F2B970E0-2BF6-DE0A-33F2-E136830CC0F2}"/>
              </a:ext>
            </a:extLst>
          </p:cNvPr>
          <p:cNvSpPr>
            <a:spLocks noGrp="1"/>
          </p:cNvSpPr>
          <p:nvPr>
            <p:ph sz="quarter" idx="17" hasCustomPrompt="1"/>
          </p:nvPr>
        </p:nvSpPr>
        <p:spPr>
          <a:xfrm>
            <a:off x="1711243" y="2287435"/>
            <a:ext cx="8769514" cy="3768195"/>
          </a:xfrm>
        </p:spPr>
        <p:txBody>
          <a:bodyPr tIns="182880">
            <a:noAutofit/>
          </a:bodyPr>
          <a:lstStyle>
            <a:lvl1pPr marL="283464" indent="-283464">
              <a:lnSpc>
                <a:spcPct val="100000"/>
              </a:lnSpc>
              <a:spcBef>
                <a:spcPts val="1000"/>
              </a:spcBef>
              <a:defRPr sz="1800"/>
            </a:lvl1pPr>
            <a:lvl2pPr marL="283464">
              <a:lnSpc>
                <a:spcPct val="100000"/>
              </a:lnSpc>
              <a:spcBef>
                <a:spcPts val="1000"/>
              </a:spcBef>
              <a:defRPr sz="1800"/>
            </a:lvl2pPr>
            <a:lvl3pPr indent="-283464">
              <a:lnSpc>
                <a:spcPct val="100000"/>
              </a:lnSpc>
              <a:spcBef>
                <a:spcPts val="1000"/>
              </a:spcBef>
              <a:defRPr sz="1800"/>
            </a:lvl3pPr>
            <a:lvl4pPr>
              <a:lnSpc>
                <a:spcPct val="100000"/>
              </a:lnSpc>
              <a:spcBef>
                <a:spcPts val="1000"/>
              </a:spcBef>
              <a:defRPr sz="1800"/>
            </a:lvl4pPr>
            <a:lvl5pPr indent="-283464">
              <a:lnSpc>
                <a:spcPct val="100000"/>
              </a:lnSpc>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1664AFF-309D-433B-B3F0-84A98A207C67}"/>
              </a:ext>
              <a:ext uri="{C183D7F6-B498-43B3-948B-1728B52AA6E4}">
                <adec:decorative xmlns:adec="http://schemas.microsoft.com/office/drawing/2017/decorative" val="1"/>
              </a:ext>
            </a:extLst>
          </p:cNvPr>
          <p:cNvCxnSpPr>
            <a:cxnSpLocks/>
          </p:cNvCxnSpPr>
          <p:nvPr userDrawn="1"/>
        </p:nvCxnSpPr>
        <p:spPr>
          <a:xfrm>
            <a:off x="5819649" y="20574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85D87A86-18DB-4F48-991B-B96728C9E2B2}"/>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0" name="Footer Placeholder 4">
            <a:extLst>
              <a:ext uri="{FF2B5EF4-FFF2-40B4-BE49-F238E27FC236}">
                <a16:creationId xmlns:a16="http://schemas.microsoft.com/office/drawing/2014/main" id="{E9F77D95-7E8B-48BA-B550-76A5C297FE04}"/>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1" name="Slide Number Placeholder 5">
            <a:extLst>
              <a:ext uri="{FF2B5EF4-FFF2-40B4-BE49-F238E27FC236}">
                <a16:creationId xmlns:a16="http://schemas.microsoft.com/office/drawing/2014/main" id="{5510D382-212F-47D7-A76F-181F22622C9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6" name="Rectangle 5">
            <a:extLst>
              <a:ext uri="{FF2B5EF4-FFF2-40B4-BE49-F238E27FC236}">
                <a16:creationId xmlns:a16="http://schemas.microsoft.com/office/drawing/2014/main" id="{2B2C7C83-D77B-1EFF-5877-DB5DF792E80B}"/>
              </a:ext>
              <a:ext uri="{C183D7F6-B498-43B3-948B-1728B52AA6E4}">
                <adec:decorative xmlns:adec="http://schemas.microsoft.com/office/drawing/2017/decorative" val="1"/>
              </a:ext>
            </a:extLst>
          </p:cNvPr>
          <p:cNvSpPr/>
          <p:nvPr userDrawn="1"/>
        </p:nvSpPr>
        <p:spPr>
          <a:xfrm>
            <a:off x="541163" y="548640"/>
            <a:ext cx="11109674" cy="574929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9279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2 Columns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FC5AD6-5EA9-4D31-BA29-EE3AABE22325}"/>
              </a:ext>
            </a:extLst>
          </p:cNvPr>
          <p:cNvSpPr>
            <a:spLocks noGrp="1"/>
          </p:cNvSpPr>
          <p:nvPr>
            <p:ph type="title" hasCustomPrompt="1"/>
          </p:nvPr>
        </p:nvSpPr>
        <p:spPr>
          <a:xfrm>
            <a:off x="1066800" y="777244"/>
            <a:ext cx="10058400" cy="1097280"/>
          </a:xfrm>
        </p:spPr>
        <p:txBody>
          <a:bodyPr wrap="square" anchor="ctr" anchorCtr="0">
            <a:normAutofit/>
          </a:bodyPr>
          <a:lstStyle>
            <a:lvl1pPr algn="ctr">
              <a:defRPr/>
            </a:lvl1pPr>
          </a:lstStyle>
          <a:p>
            <a:pPr algn="ctr"/>
            <a:r>
              <a:rPr lang="en-US" dirty="0"/>
              <a:t>Click to add title</a:t>
            </a:r>
          </a:p>
        </p:txBody>
      </p:sp>
      <p:cxnSp>
        <p:nvCxnSpPr>
          <p:cNvPr id="8" name="Straight Connector 7">
            <a:extLst>
              <a:ext uri="{FF2B5EF4-FFF2-40B4-BE49-F238E27FC236}">
                <a16:creationId xmlns:a16="http://schemas.microsoft.com/office/drawing/2014/main" id="{51664AFF-309D-433B-B3F0-84A98A207C67}"/>
              </a:ext>
              <a:ext uri="{C183D7F6-B498-43B3-948B-1728B52AA6E4}">
                <adec:decorative xmlns:adec="http://schemas.microsoft.com/office/drawing/2017/decorative" val="1"/>
              </a:ext>
            </a:extLst>
          </p:cNvPr>
          <p:cNvCxnSpPr>
            <a:cxnSpLocks/>
          </p:cNvCxnSpPr>
          <p:nvPr userDrawn="1"/>
        </p:nvCxnSpPr>
        <p:spPr>
          <a:xfrm>
            <a:off x="5819649" y="2057404"/>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F2B970E0-2BF6-DE0A-33F2-E136830CC0F2}"/>
              </a:ext>
            </a:extLst>
          </p:cNvPr>
          <p:cNvSpPr>
            <a:spLocks noGrp="1"/>
          </p:cNvSpPr>
          <p:nvPr>
            <p:ph sz="quarter" idx="17" hasCustomPrompt="1"/>
          </p:nvPr>
        </p:nvSpPr>
        <p:spPr>
          <a:xfrm>
            <a:off x="1664443" y="2484712"/>
            <a:ext cx="4360507" cy="3605420"/>
          </a:xfrm>
        </p:spPr>
        <p:txBody>
          <a:bodyPr>
            <a:noAutofit/>
          </a:bodyPr>
          <a:lstStyle>
            <a:lvl1pPr marL="0" indent="0">
              <a:lnSpc>
                <a:spcPct val="100000"/>
              </a:lnSpc>
              <a:spcBef>
                <a:spcPts val="1000"/>
              </a:spcBef>
              <a:buNone/>
              <a:defRPr sz="1800" i="0"/>
            </a:lvl1pPr>
            <a:lvl2pPr marL="285750" indent="-285750">
              <a:lnSpc>
                <a:spcPct val="100000"/>
              </a:lnSpc>
              <a:spcBef>
                <a:spcPts val="1000"/>
              </a:spcBef>
              <a:buClr>
                <a:schemeClr val="accent5">
                  <a:lumMod val="60000"/>
                  <a:lumOff val="40000"/>
                </a:schemeClr>
              </a:buClr>
              <a:buFont typeface="Wingdings" panose="05000000000000000000" pitchFamily="2" charset="2"/>
              <a:buChar char=""/>
              <a:defRPr sz="1800" i="0"/>
            </a:lvl2pPr>
            <a:lvl3pPr marL="685800" indent="-283464">
              <a:lnSpc>
                <a:spcPct val="100000"/>
              </a:lnSpc>
              <a:spcBef>
                <a:spcPts val="1000"/>
              </a:spcBef>
              <a:buClr>
                <a:schemeClr val="accent5">
                  <a:lumMod val="60000"/>
                  <a:lumOff val="40000"/>
                </a:schemeClr>
              </a:buClr>
              <a:buFont typeface="Wingdings" panose="05000000000000000000" pitchFamily="2" charset="2"/>
              <a:buChar char=""/>
              <a:defRPr sz="1800" i="0"/>
            </a:lvl3pPr>
            <a:lvl4pPr marL="685800">
              <a:lnSpc>
                <a:spcPct val="100000"/>
              </a:lnSpc>
              <a:spcBef>
                <a:spcPts val="1000"/>
              </a:spcBef>
              <a:defRPr sz="1800" i="0"/>
            </a:lvl4pPr>
            <a:lvl5pPr marL="1143000" indent="-283464">
              <a:lnSpc>
                <a:spcPct val="100000"/>
              </a:lnSpc>
              <a:spcBef>
                <a:spcPts val="1000"/>
              </a:spcBef>
              <a:buClr>
                <a:schemeClr val="accent5">
                  <a:lumMod val="60000"/>
                  <a:lumOff val="40000"/>
                </a:schemeClr>
              </a:buClr>
              <a:defRPr sz="1800" i="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418C0F6-1F2A-74E4-A6C4-914FE336632A}"/>
              </a:ext>
            </a:extLst>
          </p:cNvPr>
          <p:cNvSpPr>
            <a:spLocks noGrp="1"/>
          </p:cNvSpPr>
          <p:nvPr>
            <p:ph sz="quarter" idx="18" hasCustomPrompt="1"/>
          </p:nvPr>
        </p:nvSpPr>
        <p:spPr>
          <a:xfrm>
            <a:off x="6359649" y="2493040"/>
            <a:ext cx="4360507" cy="3605420"/>
          </a:xfrm>
        </p:spPr>
        <p:txBody>
          <a:bodyPr>
            <a:noAutofit/>
          </a:bodyPr>
          <a:lstStyle>
            <a:lvl1pPr marL="0" indent="0">
              <a:lnSpc>
                <a:spcPct val="100000"/>
              </a:lnSpc>
              <a:spcBef>
                <a:spcPts val="1000"/>
              </a:spcBef>
              <a:buNone/>
              <a:defRPr sz="1800" i="0"/>
            </a:lvl1pPr>
            <a:lvl2pPr marL="283464" indent="-285750">
              <a:lnSpc>
                <a:spcPct val="100000"/>
              </a:lnSpc>
              <a:spcBef>
                <a:spcPts val="1000"/>
              </a:spcBef>
              <a:buClr>
                <a:schemeClr val="accent5">
                  <a:lumMod val="60000"/>
                  <a:lumOff val="40000"/>
                </a:schemeClr>
              </a:buClr>
              <a:buFont typeface="Wingdings" panose="05000000000000000000" pitchFamily="2" charset="2"/>
              <a:buChar char=""/>
              <a:defRPr sz="1800" i="0"/>
            </a:lvl2pPr>
            <a:lvl3pPr marL="685800" indent="-283464">
              <a:lnSpc>
                <a:spcPct val="100000"/>
              </a:lnSpc>
              <a:spcBef>
                <a:spcPts val="1000"/>
              </a:spcBef>
              <a:buClr>
                <a:schemeClr val="accent5">
                  <a:lumMod val="60000"/>
                  <a:lumOff val="40000"/>
                </a:schemeClr>
              </a:buClr>
              <a:defRPr sz="1800" i="0"/>
            </a:lvl3pPr>
            <a:lvl4pPr marL="685800">
              <a:lnSpc>
                <a:spcPct val="100000"/>
              </a:lnSpc>
              <a:spcBef>
                <a:spcPts val="1000"/>
              </a:spcBef>
              <a:defRPr sz="1800" i="0"/>
            </a:lvl4pPr>
            <a:lvl5pPr marL="1143000" indent="-283464">
              <a:lnSpc>
                <a:spcPct val="100000"/>
              </a:lnSpc>
              <a:spcBef>
                <a:spcPts val="1000"/>
              </a:spcBef>
              <a:buClr>
                <a:schemeClr val="accent5">
                  <a:lumMod val="60000"/>
                  <a:lumOff val="40000"/>
                </a:schemeClr>
              </a:buClr>
              <a:defRPr sz="1800" i="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5D87A86-18DB-4F48-991B-B96728C9E2B2}"/>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0" name="Footer Placeholder 4">
            <a:extLst>
              <a:ext uri="{FF2B5EF4-FFF2-40B4-BE49-F238E27FC236}">
                <a16:creationId xmlns:a16="http://schemas.microsoft.com/office/drawing/2014/main" id="{E9F77D95-7E8B-48BA-B550-76A5C297FE04}"/>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1" name="Slide Number Placeholder 5">
            <a:extLst>
              <a:ext uri="{FF2B5EF4-FFF2-40B4-BE49-F238E27FC236}">
                <a16:creationId xmlns:a16="http://schemas.microsoft.com/office/drawing/2014/main" id="{5510D382-212F-47D7-A76F-181F22622C9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3" name="Rectangle 2">
            <a:extLst>
              <a:ext uri="{FF2B5EF4-FFF2-40B4-BE49-F238E27FC236}">
                <a16:creationId xmlns:a16="http://schemas.microsoft.com/office/drawing/2014/main" id="{C97ED942-AF2B-12D4-2ED4-570ACFD0F4BD}"/>
              </a:ext>
              <a:ext uri="{C183D7F6-B498-43B3-948B-1728B52AA6E4}">
                <adec:decorative xmlns:adec="http://schemas.microsoft.com/office/drawing/2017/decorative" val="1"/>
              </a:ext>
            </a:extLst>
          </p:cNvPr>
          <p:cNvSpPr/>
          <p:nvPr userDrawn="1"/>
        </p:nvSpPr>
        <p:spPr>
          <a:xfrm>
            <a:off x="541163" y="548640"/>
            <a:ext cx="11109674" cy="574929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5858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2 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A45527-A259-1C6D-E8B4-514715484B30}"/>
              </a:ext>
              <a:ext uri="{C183D7F6-B498-43B3-948B-1728B52AA6E4}">
                <adec:decorative xmlns:adec="http://schemas.microsoft.com/office/drawing/2017/decorative" val="1"/>
              </a:ext>
            </a:extLst>
          </p:cNvPr>
          <p:cNvSpPr/>
          <p:nvPr userDrawn="1"/>
        </p:nvSpPr>
        <p:spPr>
          <a:xfrm>
            <a:off x="0" y="3245608"/>
            <a:ext cx="12192000" cy="3612392"/>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alpha val="30000"/>
                </a:prstClr>
              </a:solidFill>
              <a:effectLst/>
              <a:uLnTx/>
              <a:uFillTx/>
              <a:latin typeface="Avenir Next LT Pro Light"/>
              <a:ea typeface="+mn-ea"/>
              <a:cs typeface="+mn-cs"/>
            </a:endParaRPr>
          </a:p>
        </p:txBody>
      </p:sp>
      <p:sp>
        <p:nvSpPr>
          <p:cNvPr id="7" name="Title 1">
            <a:extLst>
              <a:ext uri="{FF2B5EF4-FFF2-40B4-BE49-F238E27FC236}">
                <a16:creationId xmlns:a16="http://schemas.microsoft.com/office/drawing/2014/main" id="{55FC5AD6-5EA9-4D31-BA29-EE3AABE22325}"/>
              </a:ext>
            </a:extLst>
          </p:cNvPr>
          <p:cNvSpPr>
            <a:spLocks noGrp="1"/>
          </p:cNvSpPr>
          <p:nvPr>
            <p:ph type="title" hasCustomPrompt="1"/>
          </p:nvPr>
        </p:nvSpPr>
        <p:spPr>
          <a:xfrm>
            <a:off x="548640" y="548640"/>
            <a:ext cx="3886200" cy="2304288"/>
          </a:xfrm>
        </p:spPr>
        <p:txBody>
          <a:bodyPr wrap="square" anchor="ctr" anchorCtr="0">
            <a:normAutofit/>
          </a:bodyPr>
          <a:lstStyle>
            <a:lvl1pPr algn="ctr">
              <a:defRPr/>
            </a:lvl1pPr>
          </a:lstStyle>
          <a:p>
            <a:pPr algn="ctr"/>
            <a:r>
              <a:rPr lang="en-US" dirty="0"/>
              <a:t>Click to add title</a:t>
            </a:r>
          </a:p>
        </p:txBody>
      </p:sp>
      <p:sp>
        <p:nvSpPr>
          <p:cNvPr id="4" name="Content Placeholder 3">
            <a:extLst>
              <a:ext uri="{FF2B5EF4-FFF2-40B4-BE49-F238E27FC236}">
                <a16:creationId xmlns:a16="http://schemas.microsoft.com/office/drawing/2014/main" id="{FE4ACBDB-D54B-994A-AD88-E89D37245FAD}"/>
              </a:ext>
            </a:extLst>
          </p:cNvPr>
          <p:cNvSpPr>
            <a:spLocks noGrp="1"/>
          </p:cNvSpPr>
          <p:nvPr>
            <p:ph sz="quarter" idx="17" hasCustomPrompt="1"/>
          </p:nvPr>
        </p:nvSpPr>
        <p:spPr>
          <a:xfrm>
            <a:off x="5534660" y="548641"/>
            <a:ext cx="6130625" cy="2304288"/>
          </a:xfrm>
        </p:spPr>
        <p:txBody>
          <a:bodyPr anchor="ctr">
            <a:noAutofit/>
          </a:bodyPr>
          <a:lstStyle>
            <a:lvl1pPr marL="512064" indent="-512064">
              <a:lnSpc>
                <a:spcPct val="100000"/>
              </a:lnSpc>
              <a:spcBef>
                <a:spcPts val="1000"/>
              </a:spcBef>
              <a:buClr>
                <a:schemeClr val="accent5">
                  <a:lumMod val="60000"/>
                  <a:lumOff val="40000"/>
                </a:schemeClr>
              </a:buClr>
              <a:buFont typeface="+mj-lt"/>
              <a:buAutoNum type="arabicPeriod"/>
              <a:defRPr sz="1800"/>
            </a:lvl1pPr>
            <a:lvl2pPr marL="702900" indent="-342900">
              <a:lnSpc>
                <a:spcPct val="100000"/>
              </a:lnSpc>
              <a:spcBef>
                <a:spcPts val="1000"/>
              </a:spcBef>
              <a:buClr>
                <a:schemeClr val="accent5">
                  <a:lumMod val="60000"/>
                  <a:lumOff val="40000"/>
                </a:schemeClr>
              </a:buClr>
              <a:buFont typeface="+mj-lt"/>
              <a:buAutoNum type="arabicPeriod"/>
              <a:defRPr sz="1800"/>
            </a:lvl2pPr>
            <a:lvl3pPr marL="1139436" indent="-342900">
              <a:lnSpc>
                <a:spcPct val="100000"/>
              </a:lnSpc>
              <a:spcBef>
                <a:spcPts val="1000"/>
              </a:spcBef>
              <a:buClr>
                <a:schemeClr val="accent5">
                  <a:lumMod val="60000"/>
                  <a:lumOff val="40000"/>
                </a:schemeClr>
              </a:buClr>
              <a:buFont typeface="+mj-lt"/>
              <a:buAutoNum type="arabicPeriod"/>
              <a:defRPr sz="1800"/>
            </a:lvl3pPr>
            <a:lvl4pPr marL="1422900" indent="-342900">
              <a:lnSpc>
                <a:spcPct val="100000"/>
              </a:lnSpc>
              <a:spcBef>
                <a:spcPts val="1000"/>
              </a:spcBef>
              <a:buClr>
                <a:schemeClr val="accent5">
                  <a:lumMod val="60000"/>
                  <a:lumOff val="40000"/>
                </a:schemeClr>
              </a:buClr>
              <a:buFont typeface="+mj-lt"/>
              <a:buAutoNum type="arabicPeriod"/>
              <a:defRPr sz="1800"/>
            </a:lvl4pPr>
            <a:lvl5pPr marL="1859436" indent="-342900">
              <a:lnSpc>
                <a:spcPct val="100000"/>
              </a:lnSpc>
              <a:spcBef>
                <a:spcPts val="1000"/>
              </a:spcBef>
              <a:buClr>
                <a:schemeClr val="accent5">
                  <a:lumMod val="60000"/>
                  <a:lumOff val="40000"/>
                </a:schemeClr>
              </a:buClr>
              <a:buFont typeface="+mj-lt"/>
              <a:buAutoNum type="arabi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ED8447B1-F82E-026F-7FF0-7E95D361E7A9}"/>
              </a:ext>
            </a:extLst>
          </p:cNvPr>
          <p:cNvSpPr>
            <a:spLocks noGrp="1"/>
          </p:cNvSpPr>
          <p:nvPr>
            <p:ph sz="quarter" idx="18" hasCustomPrompt="1"/>
          </p:nvPr>
        </p:nvSpPr>
        <p:spPr>
          <a:xfrm>
            <a:off x="5520387" y="3735238"/>
            <a:ext cx="6130625" cy="2574120"/>
          </a:xfrm>
        </p:spPr>
        <p:txBody>
          <a:bodyPr>
            <a:noAutofit/>
          </a:bodyPr>
          <a:lstStyle>
            <a:lvl1pPr marL="0" indent="0">
              <a:lnSpc>
                <a:spcPct val="100000"/>
              </a:lnSpc>
              <a:spcBef>
                <a:spcPts val="1000"/>
              </a:spcBef>
              <a:buNone/>
              <a:defRPr sz="1800"/>
            </a:lvl1pPr>
            <a:lvl2pPr marL="283464" indent="-285750">
              <a:lnSpc>
                <a:spcPct val="100000"/>
              </a:lnSpc>
              <a:spcBef>
                <a:spcPts val="1000"/>
              </a:spcBef>
              <a:buClr>
                <a:schemeClr val="accent5">
                  <a:lumMod val="60000"/>
                  <a:lumOff val="40000"/>
                </a:schemeClr>
              </a:buClr>
              <a:buFont typeface="Wingdings" panose="05000000000000000000" pitchFamily="2" charset="2"/>
              <a:buChar char=""/>
              <a:defRPr sz="1800" i="0"/>
            </a:lvl2pPr>
            <a:lvl3pPr marL="685800" indent="-283464">
              <a:lnSpc>
                <a:spcPct val="100000"/>
              </a:lnSpc>
              <a:spcBef>
                <a:spcPts val="1000"/>
              </a:spcBef>
              <a:buClr>
                <a:schemeClr val="accent5">
                  <a:lumMod val="60000"/>
                  <a:lumOff val="40000"/>
                </a:schemeClr>
              </a:buClr>
              <a:defRPr sz="1800" i="0"/>
            </a:lvl3pPr>
            <a:lvl4pPr marL="685800">
              <a:lnSpc>
                <a:spcPct val="100000"/>
              </a:lnSpc>
              <a:spcBef>
                <a:spcPts val="1000"/>
              </a:spcBef>
              <a:defRPr sz="1800" i="0"/>
            </a:lvl4pPr>
            <a:lvl5pPr indent="-283464">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9" name="Date Placeholder 3">
            <a:extLst>
              <a:ext uri="{FF2B5EF4-FFF2-40B4-BE49-F238E27FC236}">
                <a16:creationId xmlns:a16="http://schemas.microsoft.com/office/drawing/2014/main" id="{85D87A86-18DB-4F48-991B-B96728C9E2B2}"/>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0" name="Footer Placeholder 4">
            <a:extLst>
              <a:ext uri="{FF2B5EF4-FFF2-40B4-BE49-F238E27FC236}">
                <a16:creationId xmlns:a16="http://schemas.microsoft.com/office/drawing/2014/main" id="{E9F77D95-7E8B-48BA-B550-76A5C297FE04}"/>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1" name="Slide Number Placeholder 5">
            <a:extLst>
              <a:ext uri="{FF2B5EF4-FFF2-40B4-BE49-F238E27FC236}">
                <a16:creationId xmlns:a16="http://schemas.microsoft.com/office/drawing/2014/main" id="{5510D382-212F-47D7-A76F-181F22622C9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cxnSp>
        <p:nvCxnSpPr>
          <p:cNvPr id="2" name="Straight Connector 1">
            <a:extLst>
              <a:ext uri="{FF2B5EF4-FFF2-40B4-BE49-F238E27FC236}">
                <a16:creationId xmlns:a16="http://schemas.microsoft.com/office/drawing/2014/main" id="{C476BAB9-3D46-228B-0268-9918F152492E}"/>
              </a:ext>
              <a:ext uri="{C183D7F6-B498-43B3-948B-1728B52AA6E4}">
                <adec:decorative xmlns:adec="http://schemas.microsoft.com/office/drawing/2017/decorative" val="1"/>
              </a:ext>
            </a:extLst>
          </p:cNvPr>
          <p:cNvCxnSpPr>
            <a:cxnSpLocks/>
          </p:cNvCxnSpPr>
          <p:nvPr userDrawn="1"/>
        </p:nvCxnSpPr>
        <p:spPr>
          <a:xfrm rot="5400000">
            <a:off x="4714750" y="16916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512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EF848A-75B5-49A0-A26E-E3931F22D975}"/>
              </a:ext>
            </a:extLst>
          </p:cNvPr>
          <p:cNvSpPr>
            <a:spLocks noGrp="1"/>
          </p:cNvSpPr>
          <p:nvPr>
            <p:ph type="ctrTitle" hasCustomPrompt="1"/>
          </p:nvPr>
        </p:nvSpPr>
        <p:spPr>
          <a:xfrm>
            <a:off x="3870326" y="539751"/>
            <a:ext cx="4451349" cy="2082226"/>
          </a:xfrm>
        </p:spPr>
        <p:txBody>
          <a:bodyPr anchor="b"/>
          <a:lstStyle>
            <a:lvl1pPr algn="ctr">
              <a:defRPr/>
            </a:lvl1pPr>
          </a:lstStyle>
          <a:p>
            <a:r>
              <a:rPr lang="en-US" dirty="0"/>
              <a:t>Click to add title</a:t>
            </a:r>
          </a:p>
        </p:txBody>
      </p:sp>
      <p:sp>
        <p:nvSpPr>
          <p:cNvPr id="8" name="Subtitle 7">
            <a:extLst>
              <a:ext uri="{FF2B5EF4-FFF2-40B4-BE49-F238E27FC236}">
                <a16:creationId xmlns:a16="http://schemas.microsoft.com/office/drawing/2014/main" id="{0D20A319-635D-423F-BBAC-55CDC1785605}"/>
              </a:ext>
            </a:extLst>
          </p:cNvPr>
          <p:cNvSpPr>
            <a:spLocks noGrp="1"/>
          </p:cNvSpPr>
          <p:nvPr>
            <p:ph type="subTitle" idx="1" hasCustomPrompt="1"/>
          </p:nvPr>
        </p:nvSpPr>
        <p:spPr>
          <a:xfrm>
            <a:off x="3870326" y="4248000"/>
            <a:ext cx="4451349" cy="2082226"/>
          </a:xfrm>
        </p:spPr>
        <p:txBody>
          <a:bodyPr>
            <a:normAutofit/>
          </a:bodyPr>
          <a:lstStyle>
            <a:lvl1pPr marL="0" indent="0" algn="ctr">
              <a:buNone/>
              <a:defRPr sz="1800" i="1"/>
            </a:lvl1pPr>
          </a:lstStyle>
          <a:p>
            <a:r>
              <a:rPr lang="en-US" dirty="0"/>
              <a:t>Click to add subtitle</a:t>
            </a:r>
          </a:p>
        </p:txBody>
      </p:sp>
      <p:grpSp>
        <p:nvGrpSpPr>
          <p:cNvPr id="24" name="Group 23">
            <a:extLst>
              <a:ext uri="{FF2B5EF4-FFF2-40B4-BE49-F238E27FC236}">
                <a16:creationId xmlns:a16="http://schemas.microsoft.com/office/drawing/2014/main" id="{31AFB269-EE5A-41D3-BCD6-D9F59CE699B7}"/>
              </a:ext>
              <a:ext uri="{C183D7F6-B498-43B3-948B-1728B52AA6E4}">
                <adec:decorative xmlns:adec="http://schemas.microsoft.com/office/drawing/2017/decorative" val="1"/>
              </a:ext>
            </a:extLst>
          </p:cNvPr>
          <p:cNvGrpSpPr/>
          <p:nvPr userDrawn="1"/>
        </p:nvGrpSpPr>
        <p:grpSpPr>
          <a:xfrm>
            <a:off x="5354952" y="3043393"/>
            <a:ext cx="1481845" cy="787628"/>
            <a:chOff x="4987925" y="2840038"/>
            <a:chExt cx="2216150" cy="1177924"/>
          </a:xfrm>
        </p:grpSpPr>
        <p:sp>
          <p:nvSpPr>
            <p:cNvPr id="28" name="Rectangle 27">
              <a:extLst>
                <a:ext uri="{FF2B5EF4-FFF2-40B4-BE49-F238E27FC236}">
                  <a16:creationId xmlns:a16="http://schemas.microsoft.com/office/drawing/2014/main" id="{45469245-EBD6-4BF4-B555-140F59F51604}"/>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9" name="Rectangle 28">
              <a:extLst>
                <a:ext uri="{FF2B5EF4-FFF2-40B4-BE49-F238E27FC236}">
                  <a16:creationId xmlns:a16="http://schemas.microsoft.com/office/drawing/2014/main" id="{469BCC58-7D38-43ED-B78C-2D780660AA2B}"/>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30" name="Rectangle 29">
              <a:extLst>
                <a:ext uri="{FF2B5EF4-FFF2-40B4-BE49-F238E27FC236}">
                  <a16:creationId xmlns:a16="http://schemas.microsoft.com/office/drawing/2014/main" id="{0A8F2EBB-150B-4044-A215-E7B7EAD742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33" name="Group 32">
              <a:extLst>
                <a:ext uri="{FF2B5EF4-FFF2-40B4-BE49-F238E27FC236}">
                  <a16:creationId xmlns:a16="http://schemas.microsoft.com/office/drawing/2014/main" id="{E3CC0AD8-7413-4C81-9A62-702945CC3BE8}"/>
                </a:ext>
              </a:extLst>
            </p:cNvPr>
            <p:cNvGrpSpPr/>
            <p:nvPr/>
          </p:nvGrpSpPr>
          <p:grpSpPr>
            <a:xfrm>
              <a:off x="5614944" y="3117662"/>
              <a:ext cx="1009280" cy="464739"/>
              <a:chOff x="4432859" y="3200647"/>
              <a:chExt cx="1009280" cy="464739"/>
            </a:xfrm>
          </p:grpSpPr>
          <p:sp>
            <p:nvSpPr>
              <p:cNvPr id="41" name="Freeform: Shape 40">
                <a:extLst>
                  <a:ext uri="{FF2B5EF4-FFF2-40B4-BE49-F238E27FC236}">
                    <a16:creationId xmlns:a16="http://schemas.microsoft.com/office/drawing/2014/main" id="{2502799B-0C00-4D54-A631-1E79EAA52AFC}"/>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42" name="Freeform: Shape 41">
                <a:extLst>
                  <a:ext uri="{FF2B5EF4-FFF2-40B4-BE49-F238E27FC236}">
                    <a16:creationId xmlns:a16="http://schemas.microsoft.com/office/drawing/2014/main" id="{64E9F509-6627-4770-8A74-970F83C54B15}"/>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34" name="Group 33">
              <a:extLst>
                <a:ext uri="{FF2B5EF4-FFF2-40B4-BE49-F238E27FC236}">
                  <a16:creationId xmlns:a16="http://schemas.microsoft.com/office/drawing/2014/main" id="{5C187A2A-8F72-40F1-B320-D3B624B54859}"/>
                </a:ext>
              </a:extLst>
            </p:cNvPr>
            <p:cNvGrpSpPr/>
            <p:nvPr/>
          </p:nvGrpSpPr>
          <p:grpSpPr>
            <a:xfrm>
              <a:off x="5679979" y="2915338"/>
              <a:ext cx="1080000" cy="1080000"/>
              <a:chOff x="4497894" y="2998323"/>
              <a:chExt cx="1080000" cy="1080000"/>
            </a:xfrm>
          </p:grpSpPr>
          <p:grpSp>
            <p:nvGrpSpPr>
              <p:cNvPr id="35" name="Group 34">
                <a:extLst>
                  <a:ext uri="{FF2B5EF4-FFF2-40B4-BE49-F238E27FC236}">
                    <a16:creationId xmlns:a16="http://schemas.microsoft.com/office/drawing/2014/main" id="{038DCBEB-9435-4A10-828C-CBFA74A08708}"/>
                  </a:ext>
                </a:extLst>
              </p:cNvPr>
              <p:cNvGrpSpPr/>
              <p:nvPr/>
            </p:nvGrpSpPr>
            <p:grpSpPr>
              <a:xfrm rot="13500000">
                <a:off x="4805524" y="2998323"/>
                <a:ext cx="464739" cy="1080000"/>
                <a:chOff x="4511184" y="2470620"/>
                <a:chExt cx="464739" cy="1080000"/>
              </a:xfrm>
            </p:grpSpPr>
            <p:sp>
              <p:nvSpPr>
                <p:cNvPr id="39" name="Freeform: Shape 38">
                  <a:extLst>
                    <a:ext uri="{FF2B5EF4-FFF2-40B4-BE49-F238E27FC236}">
                      <a16:creationId xmlns:a16="http://schemas.microsoft.com/office/drawing/2014/main" id="{A8CE8E01-DABF-4783-A397-EDB1A91E2950}"/>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40" name="Straight Connector 39">
                  <a:extLst>
                    <a:ext uri="{FF2B5EF4-FFF2-40B4-BE49-F238E27FC236}">
                      <a16:creationId xmlns:a16="http://schemas.microsoft.com/office/drawing/2014/main" id="{6401896A-2EF5-4843-9DC5-ECC0D6F6A7F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B7C02DC-3E0A-45D2-859A-86EB5A3CF979}"/>
                  </a:ext>
                </a:extLst>
              </p:cNvPr>
              <p:cNvGrpSpPr/>
              <p:nvPr/>
            </p:nvGrpSpPr>
            <p:grpSpPr>
              <a:xfrm rot="8100000" flipH="1">
                <a:off x="4542572" y="2998323"/>
                <a:ext cx="464739" cy="1080000"/>
                <a:chOff x="4511184" y="2470620"/>
                <a:chExt cx="464739" cy="1080000"/>
              </a:xfrm>
            </p:grpSpPr>
            <p:sp>
              <p:nvSpPr>
                <p:cNvPr id="37" name="Freeform: Shape 36">
                  <a:extLst>
                    <a:ext uri="{FF2B5EF4-FFF2-40B4-BE49-F238E27FC236}">
                      <a16:creationId xmlns:a16="http://schemas.microsoft.com/office/drawing/2014/main" id="{C5170D8C-ECD3-41D1-83F4-8C2A4AEC277D}"/>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38" name="Straight Connector 37">
                  <a:extLst>
                    <a:ext uri="{FF2B5EF4-FFF2-40B4-BE49-F238E27FC236}">
                      <a16:creationId xmlns:a16="http://schemas.microsoft.com/office/drawing/2014/main" id="{BADB4C03-0F86-4580-B0C9-48DD4B3B67FF}"/>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2530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5466709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08775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292802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981873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1272688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7801261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1433412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9739318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48884154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6" r:id="rId19"/>
  </p:sldLayoutIdLst>
  <p:hf sldNum="0" hdr="0" ftr="0" dt="0"/>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9">
          <p15:clr>
            <a:srgbClr val="5ACBF0"/>
          </p15:clr>
        </p15:guide>
        <p15:guide id="2" pos="1731">
          <p15:clr>
            <a:srgbClr val="5ACBF0"/>
          </p15:clr>
        </p15:guide>
        <p15:guide id="3" pos="3140">
          <p15:clr>
            <a:srgbClr val="5ACBF0"/>
          </p15:clr>
        </p15:guide>
        <p15:guide id="4" pos="3488">
          <p15:clr>
            <a:srgbClr val="5ACBF0"/>
          </p15:clr>
        </p15:guide>
        <p15:guide id="5" pos="2788">
          <p15:clr>
            <a:srgbClr val="5ACBF0"/>
          </p15:clr>
        </p15:guide>
        <p15:guide id="6" pos="2434">
          <p15:clr>
            <a:srgbClr val="5ACBF0"/>
          </p15:clr>
        </p15:guide>
        <p15:guide id="7" pos="2084">
          <p15:clr>
            <a:srgbClr val="5ACBF0"/>
          </p15:clr>
        </p15:guide>
        <p15:guide id="8" pos="341">
          <p15:clr>
            <a:srgbClr val="F26B43"/>
          </p15:clr>
        </p15:guide>
        <p15:guide id="9" pos="1384">
          <p15:clr>
            <a:srgbClr val="5ACBF0"/>
          </p15:clr>
        </p15:guide>
        <p15:guide id="10" pos="1032">
          <p15:clr>
            <a:srgbClr val="5ACBF0"/>
          </p15:clr>
        </p15:guide>
        <p15:guide id="11" pos="680">
          <p15:clr>
            <a:srgbClr val="FDE53C"/>
          </p15:clr>
        </p15:guide>
        <p15:guide id="12" pos="4192">
          <p15:clr>
            <a:srgbClr val="5ACBF0"/>
          </p15:clr>
        </p15:guide>
        <p15:guide id="13" pos="4543">
          <p15:clr>
            <a:srgbClr val="5ACBF0"/>
          </p15:clr>
        </p15:guide>
        <p15:guide id="14" pos="4892">
          <p15:clr>
            <a:srgbClr val="5ACBF0"/>
          </p15:clr>
        </p15:guide>
        <p15:guide id="15" pos="5244">
          <p15:clr>
            <a:srgbClr val="5ACBF0"/>
          </p15:clr>
        </p15:guide>
        <p15:guide id="16" pos="5596">
          <p15:clr>
            <a:srgbClr val="5ACBF0"/>
          </p15:clr>
        </p15:guide>
        <p15:guide id="17" pos="5948">
          <p15:clr>
            <a:srgbClr val="5ACBF0"/>
          </p15:clr>
        </p15:guide>
        <p15:guide id="18" pos="6296">
          <p15:clr>
            <a:srgbClr val="5ACBF0"/>
          </p15:clr>
        </p15:guide>
        <p15:guide id="19" pos="6648">
          <p15:clr>
            <a:srgbClr val="5ACBF0"/>
          </p15:clr>
        </p15:guide>
        <p15:guide id="20" pos="6996">
          <p15:clr>
            <a:srgbClr val="FDE53C"/>
          </p15:clr>
        </p15:guide>
        <p15:guide id="21" orient="horz" pos="335">
          <p15:clr>
            <a:srgbClr val="F26B43"/>
          </p15:clr>
        </p15:guide>
        <p15:guide id="22" orient="horz" pos="680">
          <p15:clr>
            <a:srgbClr val="FDE53C"/>
          </p15:clr>
        </p15:guide>
        <p15:guide id="23" orient="horz" pos="1050">
          <p15:clr>
            <a:srgbClr val="5ACBF0"/>
          </p15:clr>
        </p15:guide>
        <p15:guide id="24" orient="horz" pos="1791">
          <p15:clr>
            <a:srgbClr val="5ACBF0"/>
          </p15:clr>
        </p15:guide>
        <p15:guide id="26" orient="horz" pos="2530">
          <p15:clr>
            <a:srgbClr val="5ACBF0"/>
          </p15:clr>
        </p15:guide>
        <p15:guide id="27" orient="horz" pos="2899">
          <p15:clr>
            <a:srgbClr val="5ACBF0"/>
          </p15:clr>
        </p15:guide>
        <p15:guide id="28" orient="horz" pos="3268">
          <p15:clr>
            <a:srgbClr val="5ACBF0"/>
          </p15:clr>
        </p15:guide>
        <p15:guide id="29" orient="horz" pos="3634">
          <p15:clr>
            <a:srgbClr val="FDE53C"/>
          </p15:clr>
        </p15:guide>
        <p15:guide id="30" orient="horz" pos="3979">
          <p15:clr>
            <a:srgbClr val="F26B43"/>
          </p15:clr>
        </p15:guide>
        <p15:guide id="31" orient="horz" pos="2160">
          <p15:clr>
            <a:srgbClr val="FDE53C"/>
          </p15:clr>
        </p15:guide>
        <p15:guide id="32" pos="7340">
          <p15:clr>
            <a:srgbClr val="F26B43"/>
          </p15:clr>
        </p15:guide>
        <p15:guide id="33" pos="3840">
          <p15:clr>
            <a:srgbClr val="FDE53C"/>
          </p15:clr>
        </p15:guide>
        <p15:guide id="34" orient="horz" pos="637">
          <p15:clr>
            <a:srgbClr val="C35EA4"/>
          </p15:clr>
        </p15:guide>
        <p15:guide id="35" orient="horz" pos="112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C4-F52E-F586-1465-77001CB91EEC}"/>
              </a:ext>
            </a:extLst>
          </p:cNvPr>
          <p:cNvSpPr>
            <a:spLocks noGrp="1"/>
          </p:cNvSpPr>
          <p:nvPr>
            <p:ph type="ctrTitle"/>
          </p:nvPr>
        </p:nvSpPr>
        <p:spPr>
          <a:xfrm>
            <a:off x="2197100" y="1079500"/>
            <a:ext cx="7797799" cy="3007308"/>
          </a:xfrm>
        </p:spPr>
        <p:txBody>
          <a:bodyPr/>
          <a:lstStyle/>
          <a:p>
            <a:r>
              <a:rPr lang="en-US" dirty="0"/>
              <a:t>Fire hazard severity zones in local response area</a:t>
            </a:r>
            <a:br>
              <a:rPr lang="en-US" dirty="0"/>
            </a:br>
            <a:br>
              <a:rPr lang="en-US" dirty="0"/>
            </a:br>
            <a:br>
              <a:rPr lang="en-US" dirty="0"/>
            </a:br>
            <a:r>
              <a:rPr lang="en-US" sz="2000" dirty="0"/>
              <a:t>Greg Lloyd, fire chief</a:t>
            </a:r>
            <a:endParaRPr lang="en-US" dirty="0"/>
          </a:p>
        </p:txBody>
      </p:sp>
      <p:pic>
        <p:nvPicPr>
          <p:cNvPr id="4" name="Picture 3" descr="Logo&#10;&#10;AI-generated content may be incorrect.">
            <a:extLst>
              <a:ext uri="{FF2B5EF4-FFF2-40B4-BE49-F238E27FC236}">
                <a16:creationId xmlns:a16="http://schemas.microsoft.com/office/drawing/2014/main" id="{29F5CD0A-9292-3016-4DB0-3024685E9325}"/>
              </a:ext>
            </a:extLst>
          </p:cNvPr>
          <p:cNvPicPr>
            <a:picLocks noChangeAspect="1"/>
          </p:cNvPicPr>
          <p:nvPr/>
        </p:nvPicPr>
        <p:blipFill>
          <a:blip r:embed="rId3"/>
          <a:stretch>
            <a:fillRect/>
          </a:stretch>
        </p:blipFill>
        <p:spPr>
          <a:xfrm>
            <a:off x="9758679" y="4469244"/>
            <a:ext cx="2073125" cy="1580573"/>
          </a:xfrm>
          <a:prstGeom prst="rect">
            <a:avLst/>
          </a:prstGeom>
        </p:spPr>
      </p:pic>
    </p:spTree>
    <p:extLst>
      <p:ext uri="{BB962C8B-B14F-4D97-AF65-F5344CB8AC3E}">
        <p14:creationId xmlns:p14="http://schemas.microsoft.com/office/powerpoint/2010/main" val="242061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03501C3-C301-490F-A129-5C468AEC915D}"/>
              </a:ext>
            </a:extLst>
          </p:cNvPr>
          <p:cNvSpPr>
            <a:spLocks noGrp="1"/>
          </p:cNvSpPr>
          <p:nvPr>
            <p:ph type="ctrTitle"/>
          </p:nvPr>
        </p:nvSpPr>
        <p:spPr/>
        <p:txBody>
          <a:bodyPr/>
          <a:lstStyle/>
          <a:p>
            <a:r>
              <a:rPr lang="en-US" dirty="0"/>
              <a:t>Concerns</a:t>
            </a:r>
          </a:p>
        </p:txBody>
      </p:sp>
      <p:sp>
        <p:nvSpPr>
          <p:cNvPr id="11" name="Subtitle 10">
            <a:extLst>
              <a:ext uri="{FF2B5EF4-FFF2-40B4-BE49-F238E27FC236}">
                <a16:creationId xmlns:a16="http://schemas.microsoft.com/office/drawing/2014/main" id="{FC3F3DE7-4288-44D0-9E2E-8E5B9936AE7C}"/>
              </a:ext>
            </a:extLst>
          </p:cNvPr>
          <p:cNvSpPr>
            <a:spLocks noGrp="1"/>
          </p:cNvSpPr>
          <p:nvPr>
            <p:ph type="subTitle" idx="1"/>
          </p:nvPr>
        </p:nvSpPr>
        <p:spPr/>
        <p:txBody>
          <a:bodyPr/>
          <a:lstStyle/>
          <a:p>
            <a:r>
              <a:rPr lang="en-US" dirty="0"/>
              <a:t>122 / 660 acres within Monterey Hills not accounted for</a:t>
            </a:r>
          </a:p>
        </p:txBody>
      </p:sp>
      <p:sp>
        <p:nvSpPr>
          <p:cNvPr id="3" name="Picture Placeholder 2">
            <a:extLst>
              <a:ext uri="{FF2B5EF4-FFF2-40B4-BE49-F238E27FC236}">
                <a16:creationId xmlns:a16="http://schemas.microsoft.com/office/drawing/2014/main" id="{F2739EBB-D89D-7DA3-EB89-FE11DE59899D}"/>
              </a:ext>
            </a:extLst>
          </p:cNvPr>
          <p:cNvSpPr>
            <a:spLocks noGrp="1"/>
          </p:cNvSpPr>
          <p:nvPr>
            <p:ph type="pic" sz="quarter" idx="13"/>
          </p:nvPr>
        </p:nvSpPr>
        <p:spPr/>
        <p:txBody>
          <a:bodyPr/>
          <a:lstStyle/>
          <a:p>
            <a:endParaRPr lang="en-US"/>
          </a:p>
        </p:txBody>
      </p:sp>
      <p:pic>
        <p:nvPicPr>
          <p:cNvPr id="5" name="Picture 4">
            <a:extLst>
              <a:ext uri="{FF2B5EF4-FFF2-40B4-BE49-F238E27FC236}">
                <a16:creationId xmlns:a16="http://schemas.microsoft.com/office/drawing/2014/main" id="{0C5D73D3-2509-EE53-3200-0694DE865DDD}"/>
              </a:ext>
            </a:extLst>
          </p:cNvPr>
          <p:cNvPicPr>
            <a:picLocks noChangeAspect="1"/>
          </p:cNvPicPr>
          <p:nvPr/>
        </p:nvPicPr>
        <p:blipFill>
          <a:blip r:embed="rId3"/>
          <a:stretch>
            <a:fillRect/>
          </a:stretch>
        </p:blipFill>
        <p:spPr>
          <a:xfrm>
            <a:off x="102526" y="181069"/>
            <a:ext cx="7520491" cy="6473476"/>
          </a:xfrm>
          <a:prstGeom prst="rect">
            <a:avLst/>
          </a:prstGeom>
        </p:spPr>
      </p:pic>
    </p:spTree>
    <p:extLst>
      <p:ext uri="{BB962C8B-B14F-4D97-AF65-F5344CB8AC3E}">
        <p14:creationId xmlns:p14="http://schemas.microsoft.com/office/powerpoint/2010/main" val="975368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53B280-E588-3CCF-85EB-C137B438D61B}"/>
              </a:ext>
            </a:extLst>
          </p:cNvPr>
          <p:cNvSpPr/>
          <p:nvPr/>
        </p:nvSpPr>
        <p:spPr>
          <a:xfrm>
            <a:off x="1828800" y="711200"/>
            <a:ext cx="9661236" cy="6146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9D0A0-495B-72BC-C1BA-3CF738856BEF}"/>
              </a:ext>
            </a:extLst>
          </p:cNvPr>
          <p:cNvSpPr>
            <a:spLocks noGrp="1"/>
          </p:cNvSpPr>
          <p:nvPr>
            <p:ph type="title"/>
          </p:nvPr>
        </p:nvSpPr>
        <p:spPr>
          <a:xfrm>
            <a:off x="1463386" y="151245"/>
            <a:ext cx="10026650" cy="675409"/>
          </a:xfrm>
        </p:spPr>
        <p:txBody>
          <a:bodyPr/>
          <a:lstStyle/>
          <a:p>
            <a:r>
              <a:rPr lang="en-US" dirty="0"/>
              <a:t>Requirements</a:t>
            </a:r>
          </a:p>
        </p:txBody>
      </p:sp>
      <p:graphicFrame>
        <p:nvGraphicFramePr>
          <p:cNvPr id="4" name="Table 3">
            <a:extLst>
              <a:ext uri="{FF2B5EF4-FFF2-40B4-BE49-F238E27FC236}">
                <a16:creationId xmlns:a16="http://schemas.microsoft.com/office/drawing/2014/main" id="{7F040013-5E17-D523-39E3-0F72125E8163}"/>
              </a:ext>
            </a:extLst>
          </p:cNvPr>
          <p:cNvGraphicFramePr>
            <a:graphicFrameLocks noGrp="1"/>
          </p:cNvGraphicFramePr>
          <p:nvPr>
            <p:extLst>
              <p:ext uri="{D42A27DB-BD31-4B8C-83A1-F6EECF244321}">
                <p14:modId xmlns:p14="http://schemas.microsoft.com/office/powerpoint/2010/main" val="2357070863"/>
              </p:ext>
            </p:extLst>
          </p:nvPr>
        </p:nvGraphicFramePr>
        <p:xfrm>
          <a:off x="2102716" y="942109"/>
          <a:ext cx="9003434" cy="5135418"/>
        </p:xfrm>
        <a:graphic>
          <a:graphicData uri="http://schemas.openxmlformats.org/drawingml/2006/table">
            <a:tbl>
              <a:tblPr firstRow="1" bandRow="1">
                <a:tableStyleId>{5FD0F851-EC5A-4D38-B0AD-8093EC10F338}</a:tableStyleId>
              </a:tblPr>
              <a:tblGrid>
                <a:gridCol w="2817090">
                  <a:extLst>
                    <a:ext uri="{9D8B030D-6E8A-4147-A177-3AD203B41FA5}">
                      <a16:colId xmlns:a16="http://schemas.microsoft.com/office/drawing/2014/main" val="3971298325"/>
                    </a:ext>
                  </a:extLst>
                </a:gridCol>
                <a:gridCol w="6186344">
                  <a:extLst>
                    <a:ext uri="{9D8B030D-6E8A-4147-A177-3AD203B41FA5}">
                      <a16:colId xmlns:a16="http://schemas.microsoft.com/office/drawing/2014/main" val="4110069865"/>
                    </a:ext>
                  </a:extLst>
                </a:gridCol>
              </a:tblGrid>
              <a:tr h="416077">
                <a:tc>
                  <a:txBody>
                    <a:bodyPr/>
                    <a:lstStyle/>
                    <a:p>
                      <a:r>
                        <a:rPr lang="en-US" sz="2000" dirty="0"/>
                        <a:t>Zone Designation</a:t>
                      </a:r>
                    </a:p>
                  </a:txBody>
                  <a:tcPr>
                    <a:solidFill>
                      <a:schemeClr val="tx1">
                        <a:lumMod val="85000"/>
                      </a:schemeClr>
                    </a:solidFill>
                  </a:tcPr>
                </a:tc>
                <a:tc>
                  <a:txBody>
                    <a:bodyPr/>
                    <a:lstStyle/>
                    <a:p>
                      <a:r>
                        <a:rPr lang="en-US" sz="2000" dirty="0"/>
                        <a:t>Requirements</a:t>
                      </a:r>
                    </a:p>
                  </a:txBody>
                  <a:tcPr>
                    <a:solidFill>
                      <a:schemeClr val="tx1">
                        <a:lumMod val="85000"/>
                      </a:schemeClr>
                    </a:solidFill>
                  </a:tcPr>
                </a:tc>
                <a:extLst>
                  <a:ext uri="{0D108BD9-81ED-4DB2-BD59-A6C34878D82A}">
                    <a16:rowId xmlns:a16="http://schemas.microsoft.com/office/drawing/2014/main" val="1234429257"/>
                  </a:ext>
                </a:extLst>
              </a:tr>
              <a:tr h="4719341">
                <a:tc>
                  <a:txBody>
                    <a:bodyPr/>
                    <a:lstStyle/>
                    <a:p>
                      <a:r>
                        <a:rPr lang="en-US" sz="2000" dirty="0"/>
                        <a:t>Very High</a:t>
                      </a:r>
                    </a:p>
                  </a:txBody>
                  <a:tcPr>
                    <a:solidFill>
                      <a:srgbClr val="FF0000"/>
                    </a:solidFill>
                  </a:tcPr>
                </a:tc>
                <a:tc>
                  <a:txBody>
                    <a:bodyPr/>
                    <a:lstStyle/>
                    <a:p>
                      <a:r>
                        <a:rPr lang="en-US" sz="2000" dirty="0"/>
                        <a:t>Legal</a:t>
                      </a:r>
                    </a:p>
                    <a:p>
                      <a:pPr marL="342900" indent="-342900">
                        <a:buFont typeface="Arial" panose="020B0604020202020204" pitchFamily="34" charset="0"/>
                        <a:buChar char="•"/>
                      </a:pPr>
                      <a:r>
                        <a:rPr lang="en-US" sz="2000" dirty="0"/>
                        <a:t>Adopt FHSZ by ordinance</a:t>
                      </a:r>
                    </a:p>
                    <a:p>
                      <a:r>
                        <a:rPr lang="en-US" sz="2000" dirty="0"/>
                        <a:t>Construction</a:t>
                      </a:r>
                    </a:p>
                    <a:p>
                      <a:pPr marL="285750" indent="-285750">
                        <a:buFont typeface="Arial" panose="020B0604020202020204" pitchFamily="34" charset="0"/>
                        <a:buChar char="•"/>
                      </a:pPr>
                      <a:r>
                        <a:rPr lang="en-US" sz="2000" dirty="0"/>
                        <a:t>All new construction must use fire-resistive materials listed in Chapter 7A of CBC</a:t>
                      </a:r>
                    </a:p>
                    <a:p>
                      <a:pPr marL="0" indent="0">
                        <a:buFontTx/>
                        <a:buNone/>
                      </a:pPr>
                      <a:r>
                        <a:rPr lang="en-US" sz="2000" dirty="0"/>
                        <a:t>Defensible Space Clearance</a:t>
                      </a:r>
                    </a:p>
                    <a:p>
                      <a:pPr marL="285750" indent="-285750">
                        <a:buFont typeface="Arial" panose="020B0604020202020204" pitchFamily="34" charset="0"/>
                        <a:buChar char="•"/>
                      </a:pPr>
                      <a:r>
                        <a:rPr lang="en-US" sz="2000" dirty="0"/>
                        <a:t>AB3074 Defensible Space Clearance Zones</a:t>
                      </a:r>
                    </a:p>
                    <a:p>
                      <a:pPr marL="742950" lvl="1" indent="-285750">
                        <a:buFont typeface="Arial" panose="020B0604020202020204" pitchFamily="34" charset="0"/>
                        <a:buChar char="•"/>
                      </a:pPr>
                      <a:r>
                        <a:rPr lang="en-US" sz="2000" dirty="0"/>
                        <a:t>0-30 feet </a:t>
                      </a:r>
                    </a:p>
                    <a:p>
                      <a:pPr marL="1200150" lvl="2" indent="-285750">
                        <a:buFont typeface="Arial" panose="020B0604020202020204" pitchFamily="34" charset="0"/>
                        <a:buChar char="•"/>
                      </a:pPr>
                      <a:r>
                        <a:rPr lang="en-US" sz="2000" dirty="0"/>
                        <a:t>Zero Zone 0-5 feet</a:t>
                      </a:r>
                    </a:p>
                    <a:p>
                      <a:pPr marL="0" lvl="0" indent="0">
                        <a:buFont typeface="+mj-lt"/>
                        <a:buNone/>
                      </a:pPr>
                      <a:r>
                        <a:rPr lang="en-US" sz="2000" dirty="0"/>
                        <a:t>Annual Defensible Space Inspections</a:t>
                      </a:r>
                    </a:p>
                    <a:p>
                      <a:pPr marL="0" lvl="0" indent="0">
                        <a:buFont typeface="+mj-lt"/>
                        <a:buNone/>
                      </a:pPr>
                      <a:r>
                        <a:rPr lang="en-US" sz="2000" dirty="0"/>
                        <a:t>Real Estate Disclosure</a:t>
                      </a:r>
                    </a:p>
                    <a:p>
                      <a:pPr marL="0" lvl="0" indent="0">
                        <a:buFont typeface="+mj-lt"/>
                        <a:buNone/>
                      </a:pPr>
                      <a:r>
                        <a:rPr lang="en-US" sz="2000" dirty="0"/>
                        <a:t>Subdivision Map Disclosure</a:t>
                      </a:r>
                    </a:p>
                    <a:p>
                      <a:pPr marL="0" lvl="0" indent="0">
                        <a:buFont typeface="+mj-lt"/>
                        <a:buNone/>
                      </a:pPr>
                      <a:r>
                        <a:rPr lang="en-US" sz="2000" dirty="0"/>
                        <a:t>Safety Element Update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txBody>
                  <a:tcPr>
                    <a:solidFill>
                      <a:schemeClr val="accent5"/>
                    </a:solidFill>
                  </a:tcPr>
                </a:tc>
                <a:extLst>
                  <a:ext uri="{0D108BD9-81ED-4DB2-BD59-A6C34878D82A}">
                    <a16:rowId xmlns:a16="http://schemas.microsoft.com/office/drawing/2014/main" val="3254198665"/>
                  </a:ext>
                </a:extLst>
              </a:tr>
            </a:tbl>
          </a:graphicData>
        </a:graphic>
      </p:graphicFrame>
    </p:spTree>
    <p:extLst>
      <p:ext uri="{BB962C8B-B14F-4D97-AF65-F5344CB8AC3E}">
        <p14:creationId xmlns:p14="http://schemas.microsoft.com/office/powerpoint/2010/main" val="220285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74E15-4A74-6DFD-387F-15280A7906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2820812-0DCC-AF8F-8FF6-52E1AA827F66}"/>
              </a:ext>
            </a:extLst>
          </p:cNvPr>
          <p:cNvSpPr/>
          <p:nvPr/>
        </p:nvSpPr>
        <p:spPr>
          <a:xfrm>
            <a:off x="1828799" y="1809404"/>
            <a:ext cx="9522691" cy="38053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457017-9122-F137-DA10-DB12FFD42F31}"/>
              </a:ext>
            </a:extLst>
          </p:cNvPr>
          <p:cNvSpPr>
            <a:spLocks noGrp="1"/>
          </p:cNvSpPr>
          <p:nvPr>
            <p:ph type="title"/>
          </p:nvPr>
        </p:nvSpPr>
        <p:spPr>
          <a:xfrm>
            <a:off x="1079500" y="266700"/>
            <a:ext cx="10026650" cy="675409"/>
          </a:xfrm>
        </p:spPr>
        <p:txBody>
          <a:bodyPr/>
          <a:lstStyle/>
          <a:p>
            <a:r>
              <a:rPr lang="en-US" dirty="0"/>
              <a:t>Requirements</a:t>
            </a:r>
          </a:p>
        </p:txBody>
      </p:sp>
      <p:graphicFrame>
        <p:nvGraphicFramePr>
          <p:cNvPr id="4" name="Table 3">
            <a:extLst>
              <a:ext uri="{FF2B5EF4-FFF2-40B4-BE49-F238E27FC236}">
                <a16:creationId xmlns:a16="http://schemas.microsoft.com/office/drawing/2014/main" id="{4669C395-9B80-15E7-72D2-FF32D1DFEE0C}"/>
              </a:ext>
            </a:extLst>
          </p:cNvPr>
          <p:cNvGraphicFramePr>
            <a:graphicFrameLocks noGrp="1"/>
          </p:cNvGraphicFramePr>
          <p:nvPr>
            <p:extLst>
              <p:ext uri="{D42A27DB-BD31-4B8C-83A1-F6EECF244321}">
                <p14:modId xmlns:p14="http://schemas.microsoft.com/office/powerpoint/2010/main" val="3295372183"/>
              </p:ext>
            </p:extLst>
          </p:nvPr>
        </p:nvGraphicFramePr>
        <p:xfrm>
          <a:off x="2088428" y="2096655"/>
          <a:ext cx="9003434" cy="3230880"/>
        </p:xfrm>
        <a:graphic>
          <a:graphicData uri="http://schemas.openxmlformats.org/drawingml/2006/table">
            <a:tbl>
              <a:tblPr firstRow="1" bandRow="1">
                <a:tableStyleId>{5FD0F851-EC5A-4D38-B0AD-8093EC10F338}</a:tableStyleId>
              </a:tblPr>
              <a:tblGrid>
                <a:gridCol w="2817090">
                  <a:extLst>
                    <a:ext uri="{9D8B030D-6E8A-4147-A177-3AD203B41FA5}">
                      <a16:colId xmlns:a16="http://schemas.microsoft.com/office/drawing/2014/main" val="3971298325"/>
                    </a:ext>
                  </a:extLst>
                </a:gridCol>
                <a:gridCol w="6186344">
                  <a:extLst>
                    <a:ext uri="{9D8B030D-6E8A-4147-A177-3AD203B41FA5}">
                      <a16:colId xmlns:a16="http://schemas.microsoft.com/office/drawing/2014/main" val="4110069865"/>
                    </a:ext>
                  </a:extLst>
                </a:gridCol>
              </a:tblGrid>
              <a:tr h="233482">
                <a:tc>
                  <a:txBody>
                    <a:bodyPr/>
                    <a:lstStyle/>
                    <a:p>
                      <a:r>
                        <a:rPr lang="en-US" sz="2000" dirty="0"/>
                        <a:t>Zone Designation</a:t>
                      </a:r>
                    </a:p>
                  </a:txBody>
                  <a:tcPr>
                    <a:solidFill>
                      <a:schemeClr val="tx1">
                        <a:lumMod val="85000"/>
                      </a:schemeClr>
                    </a:solidFill>
                  </a:tcPr>
                </a:tc>
                <a:tc>
                  <a:txBody>
                    <a:bodyPr/>
                    <a:lstStyle/>
                    <a:p>
                      <a:r>
                        <a:rPr lang="en-US" sz="2000" dirty="0"/>
                        <a:t>Requirements</a:t>
                      </a:r>
                    </a:p>
                  </a:txBody>
                  <a:tcPr>
                    <a:solidFill>
                      <a:schemeClr val="tx1">
                        <a:lumMod val="85000"/>
                      </a:schemeClr>
                    </a:solidFill>
                  </a:tcPr>
                </a:tc>
                <a:extLst>
                  <a:ext uri="{0D108BD9-81ED-4DB2-BD59-A6C34878D82A}">
                    <a16:rowId xmlns:a16="http://schemas.microsoft.com/office/drawing/2014/main" val="1234429257"/>
                  </a:ext>
                </a:extLst>
              </a:tr>
              <a:tr h="2648264">
                <a:tc>
                  <a:txBody>
                    <a:bodyPr/>
                    <a:lstStyle/>
                    <a:p>
                      <a:r>
                        <a:rPr lang="en-US" sz="2000" dirty="0"/>
                        <a:t>High</a:t>
                      </a:r>
                    </a:p>
                  </a:txBody>
                  <a:tcPr>
                    <a:solidFill>
                      <a:srgbClr val="FFC000"/>
                    </a:solidFill>
                  </a:tcPr>
                </a:tc>
                <a:tc>
                  <a:txBody>
                    <a:bodyPr/>
                    <a:lstStyle/>
                    <a:p>
                      <a:r>
                        <a:rPr lang="en-US" sz="2000" dirty="0"/>
                        <a:t>Legal</a:t>
                      </a:r>
                    </a:p>
                    <a:p>
                      <a:pPr marL="342900" indent="-342900">
                        <a:buFont typeface="Arial" panose="020B0604020202020204" pitchFamily="34" charset="0"/>
                        <a:buChar char="•"/>
                      </a:pPr>
                      <a:r>
                        <a:rPr lang="en-US" sz="2000" dirty="0"/>
                        <a:t>Adopt FHSZ by ordinance</a:t>
                      </a:r>
                    </a:p>
                    <a:p>
                      <a:r>
                        <a:rPr lang="en-US" sz="2000" dirty="0"/>
                        <a:t>Construction</a:t>
                      </a:r>
                    </a:p>
                    <a:p>
                      <a:pPr marL="285750" indent="-285750">
                        <a:buFont typeface="Arial" panose="020B0604020202020204" pitchFamily="34" charset="0"/>
                        <a:buChar char="•"/>
                      </a:pPr>
                      <a:r>
                        <a:rPr lang="en-US" sz="2000" dirty="0"/>
                        <a:t>All new construction must use fire-resistive materials listed in Chapter 7A of CBC (effective 1/1/2026)</a:t>
                      </a:r>
                    </a:p>
                    <a:p>
                      <a:pPr marL="0" indent="0">
                        <a:buFont typeface="Arial" panose="020B0604020202020204" pitchFamily="34" charset="0"/>
                        <a:buNone/>
                      </a:pPr>
                      <a:r>
                        <a:rPr lang="en-US" sz="2000" dirty="0"/>
                        <a:t>Defensible Space Clearance – 100’ (existing)</a:t>
                      </a:r>
                    </a:p>
                    <a:p>
                      <a:pPr marL="285750" indent="-285750">
                        <a:buFont typeface="Arial" panose="020B0604020202020204" pitchFamily="34" charset="0"/>
                        <a:buChar char="•"/>
                      </a:pPr>
                      <a:r>
                        <a:rPr lang="en-US" sz="2000" dirty="0"/>
                        <a:t>Real Estate Disclosure</a:t>
                      </a:r>
                    </a:p>
                    <a:p>
                      <a:pPr marL="285750" indent="-285750">
                        <a:buFont typeface="Arial" panose="020B0604020202020204" pitchFamily="34" charset="0"/>
                        <a:buChar char="•"/>
                      </a:pPr>
                      <a:endParaRPr lang="en-US" sz="2000" dirty="0"/>
                    </a:p>
                  </a:txBody>
                  <a:tcPr>
                    <a:solidFill>
                      <a:schemeClr val="accent5"/>
                    </a:solidFill>
                  </a:tcPr>
                </a:tc>
                <a:extLst>
                  <a:ext uri="{0D108BD9-81ED-4DB2-BD59-A6C34878D82A}">
                    <a16:rowId xmlns:a16="http://schemas.microsoft.com/office/drawing/2014/main" val="3254198665"/>
                  </a:ext>
                </a:extLst>
              </a:tr>
            </a:tbl>
          </a:graphicData>
        </a:graphic>
      </p:graphicFrame>
    </p:spTree>
    <p:extLst>
      <p:ext uri="{BB962C8B-B14F-4D97-AF65-F5344CB8AC3E}">
        <p14:creationId xmlns:p14="http://schemas.microsoft.com/office/powerpoint/2010/main" val="395816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32DD1-A06F-E651-9C2E-4DA33E742958}"/>
              </a:ext>
            </a:extLst>
          </p:cNvPr>
          <p:cNvSpPr>
            <a:spLocks noGrp="1"/>
          </p:cNvSpPr>
          <p:nvPr>
            <p:ph type="title"/>
          </p:nvPr>
        </p:nvSpPr>
        <p:spPr/>
        <p:txBody>
          <a:bodyPr/>
          <a:lstStyle/>
          <a:p>
            <a:r>
              <a:rPr lang="en-US" dirty="0"/>
              <a:t>AB3074 – Zero Clearance Zone</a:t>
            </a:r>
          </a:p>
        </p:txBody>
      </p:sp>
      <p:sp>
        <p:nvSpPr>
          <p:cNvPr id="4" name="Content Placeholder 3">
            <a:extLst>
              <a:ext uri="{FF2B5EF4-FFF2-40B4-BE49-F238E27FC236}">
                <a16:creationId xmlns:a16="http://schemas.microsoft.com/office/drawing/2014/main" id="{ADA950D8-F90C-5CC0-FB1F-C8D5FA38C119}"/>
              </a:ext>
            </a:extLst>
          </p:cNvPr>
          <p:cNvSpPr>
            <a:spLocks noGrp="1"/>
          </p:cNvSpPr>
          <p:nvPr>
            <p:ph idx="1"/>
          </p:nvPr>
        </p:nvSpPr>
        <p:spPr/>
        <p:txBody>
          <a:bodyPr>
            <a:normAutofit fontScale="92500"/>
          </a:bodyPr>
          <a:lstStyle/>
          <a:p>
            <a:r>
              <a:rPr lang="en-US" sz="2400" b="1" dirty="0"/>
              <a:t>Signed into law – January 1, 2023</a:t>
            </a:r>
          </a:p>
          <a:p>
            <a:r>
              <a:rPr lang="en-US" sz="2400" b="1" dirty="0"/>
              <a:t>Goes into affect  - January 1, 2026</a:t>
            </a:r>
          </a:p>
          <a:p>
            <a:r>
              <a:rPr lang="en-US" sz="2400" b="1" dirty="0"/>
              <a:t>Key Requirements – Only in Very High FHSZ</a:t>
            </a:r>
          </a:p>
          <a:p>
            <a:pPr marL="702900" lvl="1" indent="-342900">
              <a:buFont typeface="Arial" panose="020B0604020202020204" pitchFamily="34" charset="0"/>
              <a:buChar char="•"/>
            </a:pPr>
            <a:r>
              <a:rPr lang="en-US" sz="2400" b="1" dirty="0"/>
              <a:t>Zero Clearance of combustible materials withing 0-5 feet of buildings</a:t>
            </a:r>
          </a:p>
          <a:p>
            <a:pPr marL="702900" lvl="1" indent="-342900">
              <a:buFont typeface="Arial" panose="020B0604020202020204" pitchFamily="34" charset="0"/>
              <a:buChar char="•"/>
            </a:pPr>
            <a:r>
              <a:rPr lang="en-US" sz="2400" b="1" dirty="0"/>
              <a:t>New Construction compliance – January 1, 2026</a:t>
            </a:r>
          </a:p>
          <a:p>
            <a:pPr marL="702900" lvl="1" indent="-342900">
              <a:buFont typeface="Arial" panose="020B0604020202020204" pitchFamily="34" charset="0"/>
              <a:buChar char="•"/>
            </a:pPr>
            <a:r>
              <a:rPr lang="en-US" sz="2400" b="1" dirty="0"/>
              <a:t>Existing property compliance – January 1, 2029</a:t>
            </a:r>
          </a:p>
          <a:p>
            <a:pPr marL="702900" lvl="1" indent="-342900">
              <a:buFont typeface="Arial" panose="020B0604020202020204" pitchFamily="34" charset="0"/>
              <a:buChar char="•"/>
            </a:pPr>
            <a:endParaRPr lang="en-US" sz="2400" b="1" dirty="0"/>
          </a:p>
          <a:p>
            <a:pPr indent="0">
              <a:buNone/>
            </a:pPr>
            <a:r>
              <a:rPr lang="en-US" sz="2400" b="1" dirty="0"/>
              <a:t>Details are still in development</a:t>
            </a:r>
          </a:p>
        </p:txBody>
      </p:sp>
    </p:spTree>
    <p:extLst>
      <p:ext uri="{BB962C8B-B14F-4D97-AF65-F5344CB8AC3E}">
        <p14:creationId xmlns:p14="http://schemas.microsoft.com/office/powerpoint/2010/main" val="3777978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E88C-4518-8DA5-1DFF-70A6558595C0}"/>
              </a:ext>
            </a:extLst>
          </p:cNvPr>
          <p:cNvSpPr>
            <a:spLocks noGrp="1"/>
          </p:cNvSpPr>
          <p:nvPr>
            <p:ph type="ctrTitle"/>
          </p:nvPr>
        </p:nvSpPr>
        <p:spPr>
          <a:xfrm>
            <a:off x="2043834" y="233035"/>
            <a:ext cx="7797799" cy="989050"/>
          </a:xfrm>
        </p:spPr>
        <p:txBody>
          <a:bodyPr/>
          <a:lstStyle/>
          <a:p>
            <a:r>
              <a:rPr lang="en-US" dirty="0"/>
              <a:t>LOCAL AMENDMENTS TO HAZARD MAP</a:t>
            </a:r>
          </a:p>
        </p:txBody>
      </p:sp>
      <p:sp>
        <p:nvSpPr>
          <p:cNvPr id="4" name="Title 1">
            <a:extLst>
              <a:ext uri="{FF2B5EF4-FFF2-40B4-BE49-F238E27FC236}">
                <a16:creationId xmlns:a16="http://schemas.microsoft.com/office/drawing/2014/main" id="{19689E92-2A55-71C8-FA3C-6CB9C4C90F52}"/>
              </a:ext>
            </a:extLst>
          </p:cNvPr>
          <p:cNvSpPr txBox="1">
            <a:spLocks/>
          </p:cNvSpPr>
          <p:nvPr/>
        </p:nvSpPr>
        <p:spPr>
          <a:xfrm>
            <a:off x="8604492" y="1327384"/>
            <a:ext cx="3986071" cy="1551709"/>
          </a:xfrm>
          <a:prstGeom prst="rect">
            <a:avLst/>
          </a:prstGeom>
        </p:spPr>
        <p:txBody>
          <a:bodyPr vert="horz" lIns="0" tIns="0" rIns="0" bIns="0" rtlCol="0" anchor="b" anchorCtr="0">
            <a:normAutofit/>
          </a:bodyPr>
          <a:lstStyle>
            <a:lvl1pPr algn="ctr"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algn="l"/>
            <a:r>
              <a:rPr lang="en-US" sz="1400" dirty="0"/>
              <a:t>Combined map</a:t>
            </a:r>
          </a:p>
          <a:p>
            <a:pPr algn="l"/>
            <a:endParaRPr lang="en-US" sz="1400" dirty="0"/>
          </a:p>
          <a:p>
            <a:pPr algn="l"/>
            <a:r>
              <a:rPr lang="en-US" sz="1400" dirty="0"/>
              <a:t>Red- Very High FHSZ</a:t>
            </a:r>
          </a:p>
          <a:p>
            <a:pPr algn="l"/>
            <a:r>
              <a:rPr lang="en-US" sz="1400" dirty="0"/>
              <a:t>Orange – High FHSZ</a:t>
            </a:r>
          </a:p>
          <a:p>
            <a:pPr algn="l"/>
            <a:r>
              <a:rPr lang="en-US" sz="1400" dirty="0"/>
              <a:t>Yellow – Moderate FHSZ</a:t>
            </a:r>
          </a:p>
        </p:txBody>
      </p:sp>
      <p:pic>
        <p:nvPicPr>
          <p:cNvPr id="3" name="Picture 2" descr="A picture containing text, ceramic ware&#10;&#10;AI-generated content may be incorrect.">
            <a:extLst>
              <a:ext uri="{FF2B5EF4-FFF2-40B4-BE49-F238E27FC236}">
                <a16:creationId xmlns:a16="http://schemas.microsoft.com/office/drawing/2014/main" id="{EF10A795-E721-6C95-FCB6-56C77E4E8F4B}"/>
              </a:ext>
            </a:extLst>
          </p:cNvPr>
          <p:cNvPicPr>
            <a:picLocks noChangeAspect="1"/>
          </p:cNvPicPr>
          <p:nvPr/>
        </p:nvPicPr>
        <p:blipFill>
          <a:blip r:embed="rId3"/>
          <a:stretch>
            <a:fillRect/>
          </a:stretch>
        </p:blipFill>
        <p:spPr>
          <a:xfrm>
            <a:off x="9506237" y="4302413"/>
            <a:ext cx="2410691" cy="1915391"/>
          </a:xfrm>
          <a:prstGeom prst="rect">
            <a:avLst/>
          </a:prstGeom>
        </p:spPr>
      </p:pic>
      <p:pic>
        <p:nvPicPr>
          <p:cNvPr id="7" name="Picture 6">
            <a:extLst>
              <a:ext uri="{FF2B5EF4-FFF2-40B4-BE49-F238E27FC236}">
                <a16:creationId xmlns:a16="http://schemas.microsoft.com/office/drawing/2014/main" id="{0BCE3CB2-94F8-AF24-B61C-70D2E33BD3C2}"/>
              </a:ext>
            </a:extLst>
          </p:cNvPr>
          <p:cNvPicPr>
            <a:picLocks noChangeAspect="1"/>
          </p:cNvPicPr>
          <p:nvPr/>
        </p:nvPicPr>
        <p:blipFill>
          <a:blip r:embed="rId4"/>
          <a:stretch>
            <a:fillRect/>
          </a:stretch>
        </p:blipFill>
        <p:spPr>
          <a:xfrm>
            <a:off x="0" y="1222085"/>
            <a:ext cx="8604492" cy="5680364"/>
          </a:xfrm>
          <a:prstGeom prst="rect">
            <a:avLst/>
          </a:prstGeom>
        </p:spPr>
      </p:pic>
    </p:spTree>
    <p:extLst>
      <p:ext uri="{BB962C8B-B14F-4D97-AF65-F5344CB8AC3E}">
        <p14:creationId xmlns:p14="http://schemas.microsoft.com/office/powerpoint/2010/main" val="376072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A76F-D376-79BA-AC5E-A2735E78350F}"/>
              </a:ext>
            </a:extLst>
          </p:cNvPr>
          <p:cNvSpPr>
            <a:spLocks noGrp="1"/>
          </p:cNvSpPr>
          <p:nvPr>
            <p:ph type="title"/>
          </p:nvPr>
        </p:nvSpPr>
        <p:spPr/>
        <p:txBody>
          <a:bodyPr/>
          <a:lstStyle/>
          <a:p>
            <a:r>
              <a:rPr lang="en-US" dirty="0"/>
              <a:t>Impact of very high and high </a:t>
            </a:r>
            <a:r>
              <a:rPr lang="en-US" dirty="0" err="1"/>
              <a:t>fhsz</a:t>
            </a:r>
            <a:endParaRPr lang="en-US" dirty="0"/>
          </a:p>
        </p:txBody>
      </p:sp>
      <p:sp>
        <p:nvSpPr>
          <p:cNvPr id="3" name="Content Placeholder 2">
            <a:extLst>
              <a:ext uri="{FF2B5EF4-FFF2-40B4-BE49-F238E27FC236}">
                <a16:creationId xmlns:a16="http://schemas.microsoft.com/office/drawing/2014/main" id="{95F5D284-61C4-B17C-FCD3-9FA9070D219C}"/>
              </a:ext>
            </a:extLst>
          </p:cNvPr>
          <p:cNvSpPr>
            <a:spLocks noGrp="1"/>
          </p:cNvSpPr>
          <p:nvPr>
            <p:ph sz="quarter" idx="17"/>
          </p:nvPr>
        </p:nvSpPr>
        <p:spPr/>
        <p:txBody>
          <a:bodyPr/>
          <a:lstStyle/>
          <a:p>
            <a:r>
              <a:rPr lang="en-US" dirty="0"/>
              <a:t>Building Materials</a:t>
            </a:r>
          </a:p>
          <a:p>
            <a:r>
              <a:rPr lang="en-US" dirty="0"/>
              <a:t>Defensible Space Inspection requirements</a:t>
            </a:r>
          </a:p>
          <a:p>
            <a:pPr lvl="1"/>
            <a:r>
              <a:rPr lang="en-US" dirty="0"/>
              <a:t>High – 100’ defensible space</a:t>
            </a:r>
          </a:p>
          <a:p>
            <a:pPr lvl="1"/>
            <a:r>
              <a:rPr lang="en-US" dirty="0"/>
              <a:t>Very High – 100’ defensible space </a:t>
            </a:r>
          </a:p>
          <a:p>
            <a:pPr lvl="2"/>
            <a:r>
              <a:rPr lang="en-US" dirty="0"/>
              <a:t>Clearance zones from 5’-30’</a:t>
            </a:r>
          </a:p>
          <a:p>
            <a:pPr lvl="2"/>
            <a:r>
              <a:rPr lang="en-US" dirty="0"/>
              <a:t>0’-5’ no combustibles (Zero zone)</a:t>
            </a:r>
          </a:p>
          <a:p>
            <a:r>
              <a:rPr lang="en-US" dirty="0"/>
              <a:t>Real Estate Disclosure</a:t>
            </a:r>
          </a:p>
        </p:txBody>
      </p:sp>
      <p:sp>
        <p:nvSpPr>
          <p:cNvPr id="4" name="Content Placeholder 3">
            <a:extLst>
              <a:ext uri="{FF2B5EF4-FFF2-40B4-BE49-F238E27FC236}">
                <a16:creationId xmlns:a16="http://schemas.microsoft.com/office/drawing/2014/main" id="{73536F5E-3803-4149-AA66-FD25B8E82CFD}"/>
              </a:ext>
            </a:extLst>
          </p:cNvPr>
          <p:cNvSpPr>
            <a:spLocks noGrp="1"/>
          </p:cNvSpPr>
          <p:nvPr>
            <p:ph sz="quarter" idx="18"/>
          </p:nvPr>
        </p:nvSpPr>
        <p:spPr/>
        <p:txBody>
          <a:bodyPr/>
          <a:lstStyle/>
          <a:p>
            <a:r>
              <a:rPr lang="en-US" dirty="0"/>
              <a:t>Importance of hardening home against wildfire has a two-fold benefit</a:t>
            </a:r>
          </a:p>
          <a:p>
            <a:pPr lvl="1"/>
            <a:r>
              <a:rPr lang="en-US" dirty="0"/>
              <a:t>Preserving loss of life and property</a:t>
            </a:r>
          </a:p>
          <a:p>
            <a:pPr lvl="1"/>
            <a:r>
              <a:rPr lang="en-US" dirty="0"/>
              <a:t>Preventing fire spread to adjacent homes</a:t>
            </a:r>
          </a:p>
        </p:txBody>
      </p:sp>
      <p:sp>
        <p:nvSpPr>
          <p:cNvPr id="5" name="Title 1">
            <a:extLst>
              <a:ext uri="{FF2B5EF4-FFF2-40B4-BE49-F238E27FC236}">
                <a16:creationId xmlns:a16="http://schemas.microsoft.com/office/drawing/2014/main" id="{43027550-FE21-AD19-808F-EC345DE22899}"/>
              </a:ext>
            </a:extLst>
          </p:cNvPr>
          <p:cNvSpPr txBox="1">
            <a:spLocks/>
          </p:cNvSpPr>
          <p:nvPr/>
        </p:nvSpPr>
        <p:spPr>
          <a:xfrm>
            <a:off x="548640" y="3429000"/>
            <a:ext cx="3886200" cy="2304288"/>
          </a:xfrm>
          <a:prstGeom prst="rect">
            <a:avLst/>
          </a:prstGeom>
        </p:spPr>
        <p:txBody>
          <a:bodyPr vert="horz" wrap="square" lIns="0" tIns="0" rIns="0" bIns="0" rtlCol="0" anchor="ctr" anchorCtr="0">
            <a:normAutofit/>
          </a:bodyPr>
          <a:lstStyle>
            <a:lvl1pPr algn="ctr"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importance</a:t>
            </a:r>
          </a:p>
        </p:txBody>
      </p:sp>
    </p:spTree>
    <p:extLst>
      <p:ext uri="{BB962C8B-B14F-4D97-AF65-F5344CB8AC3E}">
        <p14:creationId xmlns:p14="http://schemas.microsoft.com/office/powerpoint/2010/main" val="4115843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52CD-4C4C-9E44-BE9B-72AB9835E6A9}"/>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5E0A0A6D-260C-0FD7-C1CF-17974E2E21DB}"/>
              </a:ext>
            </a:extLst>
          </p:cNvPr>
          <p:cNvSpPr>
            <a:spLocks noGrp="1"/>
          </p:cNvSpPr>
          <p:nvPr>
            <p:ph type="subTitle" idx="1"/>
          </p:nvPr>
        </p:nvSpPr>
        <p:spPr/>
        <p:txBody>
          <a:bodyPr/>
          <a:lstStyle/>
          <a:p>
            <a:endParaRPr lang="en-US"/>
          </a:p>
        </p:txBody>
      </p:sp>
      <p:pic>
        <p:nvPicPr>
          <p:cNvPr id="7" name="Picture 6" descr="A picture containing text, sky, outdoor, road&#10;&#10;AI-generated content may be incorrect.">
            <a:extLst>
              <a:ext uri="{FF2B5EF4-FFF2-40B4-BE49-F238E27FC236}">
                <a16:creationId xmlns:a16="http://schemas.microsoft.com/office/drawing/2014/main" id="{9367BB13-5B60-47BC-99DD-DC332BBFBB6D}"/>
              </a:ext>
            </a:extLst>
          </p:cNvPr>
          <p:cNvPicPr>
            <a:picLocks noChangeAspect="1"/>
          </p:cNvPicPr>
          <p:nvPr/>
        </p:nvPicPr>
        <p:blipFill>
          <a:blip r:embed="rId3"/>
          <a:stretch>
            <a:fillRect/>
          </a:stretch>
        </p:blipFill>
        <p:spPr>
          <a:xfrm>
            <a:off x="3756026" y="2908547"/>
            <a:ext cx="4828939" cy="3621704"/>
          </a:xfrm>
          <a:prstGeom prst="rect">
            <a:avLst/>
          </a:prstGeom>
        </p:spPr>
      </p:pic>
    </p:spTree>
    <p:extLst>
      <p:ext uri="{BB962C8B-B14F-4D97-AF65-F5344CB8AC3E}">
        <p14:creationId xmlns:p14="http://schemas.microsoft.com/office/powerpoint/2010/main" val="368479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a:spLocks noGrp="1"/>
          </p:cNvSpPr>
          <p:nvPr>
            <p:ph type="title"/>
          </p:nvPr>
        </p:nvSpPr>
        <p:spPr/>
        <p:txBody>
          <a:bodyPr/>
          <a:lstStyle/>
          <a:p>
            <a:r>
              <a:rPr lang="en-US" dirty="0"/>
              <a:t>presentation</a:t>
            </a:r>
          </a:p>
        </p:txBody>
      </p:sp>
      <p:sp>
        <p:nvSpPr>
          <p:cNvPr id="13" name="Content Placeholder 12">
            <a:extLst>
              <a:ext uri="{FF2B5EF4-FFF2-40B4-BE49-F238E27FC236}">
                <a16:creationId xmlns:a16="http://schemas.microsoft.com/office/drawing/2014/main" id="{03252AFB-1364-05E7-C423-89DB466EDAD6}"/>
              </a:ext>
            </a:extLst>
          </p:cNvPr>
          <p:cNvSpPr>
            <a:spLocks noGrp="1"/>
          </p:cNvSpPr>
          <p:nvPr>
            <p:ph idx="1"/>
          </p:nvPr>
        </p:nvSpPr>
        <p:spPr>
          <a:xfrm>
            <a:off x="609601" y="2179654"/>
            <a:ext cx="5486399" cy="3009899"/>
          </a:xfrm>
        </p:spPr>
        <p:txBody>
          <a:bodyPr/>
          <a:lstStyle/>
          <a:p>
            <a:r>
              <a:rPr lang="en-US" dirty="0"/>
              <a:t>Introduction</a:t>
            </a:r>
          </a:p>
          <a:p>
            <a:r>
              <a:rPr lang="en-US" dirty="0"/>
              <a:t>History of Fire Hazard Severity Zones (FHSZ’s)</a:t>
            </a:r>
          </a:p>
          <a:p>
            <a:r>
              <a:rPr lang="en-US" dirty="0"/>
              <a:t>Applicable Government Codes </a:t>
            </a:r>
          </a:p>
          <a:p>
            <a:r>
              <a:rPr lang="en-US" dirty="0"/>
              <a:t>FHSZ for South Pasadena</a:t>
            </a:r>
          </a:p>
          <a:p>
            <a:r>
              <a:rPr lang="en-US" dirty="0"/>
              <a:t>CAL FIRE Methodology and its application</a:t>
            </a:r>
          </a:p>
          <a:p>
            <a:r>
              <a:rPr lang="en-US" dirty="0"/>
              <a:t>Recommendations</a:t>
            </a:r>
          </a:p>
          <a:p>
            <a:r>
              <a:rPr lang="en-US" dirty="0"/>
              <a:t>Impact</a:t>
            </a:r>
          </a:p>
          <a:p>
            <a:r>
              <a:rPr lang="en-US" dirty="0"/>
              <a:t>Insurance</a:t>
            </a:r>
          </a:p>
          <a:p>
            <a:r>
              <a:rPr lang="en-US" dirty="0"/>
              <a:t>Importance</a:t>
            </a:r>
          </a:p>
          <a:p>
            <a:endParaRPr lang="en-US" dirty="0"/>
          </a:p>
          <a:p>
            <a:endParaRPr lang="en-US" dirty="0"/>
          </a:p>
        </p:txBody>
      </p:sp>
      <p:pic>
        <p:nvPicPr>
          <p:cNvPr id="2" name="Picture 1">
            <a:extLst>
              <a:ext uri="{FF2B5EF4-FFF2-40B4-BE49-F238E27FC236}">
                <a16:creationId xmlns:a16="http://schemas.microsoft.com/office/drawing/2014/main" id="{A813341D-C827-BCE4-D929-9BF3BC8ABDF7}"/>
              </a:ext>
            </a:extLst>
          </p:cNvPr>
          <p:cNvPicPr>
            <a:picLocks noChangeAspect="1"/>
          </p:cNvPicPr>
          <p:nvPr/>
        </p:nvPicPr>
        <p:blipFill>
          <a:blip r:embed="rId3"/>
          <a:stretch>
            <a:fillRect/>
          </a:stretch>
        </p:blipFill>
        <p:spPr>
          <a:xfrm>
            <a:off x="6925163" y="360997"/>
            <a:ext cx="4971561" cy="2851785"/>
          </a:xfrm>
          <a:prstGeom prst="rect">
            <a:avLst/>
          </a:prstGeom>
        </p:spPr>
      </p:pic>
      <p:pic>
        <p:nvPicPr>
          <p:cNvPr id="3" name="Picture 2">
            <a:extLst>
              <a:ext uri="{FF2B5EF4-FFF2-40B4-BE49-F238E27FC236}">
                <a16:creationId xmlns:a16="http://schemas.microsoft.com/office/drawing/2014/main" id="{386F3A68-5609-3FB2-05D0-025EF9561018}"/>
              </a:ext>
            </a:extLst>
          </p:cNvPr>
          <p:cNvPicPr>
            <a:picLocks noChangeAspect="1"/>
          </p:cNvPicPr>
          <p:nvPr/>
        </p:nvPicPr>
        <p:blipFill>
          <a:blip r:embed="rId4"/>
          <a:srcRect l="35893" t="35139" r="11205" b="11667"/>
          <a:stretch/>
        </p:blipFill>
        <p:spPr>
          <a:xfrm>
            <a:off x="6925163" y="3305175"/>
            <a:ext cx="4971561" cy="3009898"/>
          </a:xfrm>
          <a:prstGeom prst="rect">
            <a:avLst/>
          </a:prstGeom>
        </p:spPr>
      </p:pic>
    </p:spTree>
    <p:extLst>
      <p:ext uri="{BB962C8B-B14F-4D97-AF65-F5344CB8AC3E}">
        <p14:creationId xmlns:p14="http://schemas.microsoft.com/office/powerpoint/2010/main" val="414868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33D0D-1DE5-4EB6-8384-AFBCC36C3BFB}"/>
              </a:ext>
            </a:extLst>
          </p:cNvPr>
          <p:cNvSpPr>
            <a:spLocks noGrp="1"/>
          </p:cNvSpPr>
          <p:nvPr>
            <p:ph type="title"/>
          </p:nvPr>
        </p:nvSpPr>
        <p:spPr/>
        <p:txBody>
          <a:bodyPr/>
          <a:lstStyle/>
          <a:p>
            <a:r>
              <a:rPr lang="en-US" dirty="0"/>
              <a:t>History of </a:t>
            </a:r>
            <a:r>
              <a:rPr lang="en-US" dirty="0" err="1"/>
              <a:t>fhsz</a:t>
            </a:r>
            <a:endParaRPr lang="en-US" dirty="0"/>
          </a:p>
        </p:txBody>
      </p:sp>
      <p:sp>
        <p:nvSpPr>
          <p:cNvPr id="3" name="Content Placeholder 2">
            <a:extLst>
              <a:ext uri="{FF2B5EF4-FFF2-40B4-BE49-F238E27FC236}">
                <a16:creationId xmlns:a16="http://schemas.microsoft.com/office/drawing/2014/main" id="{4A79021C-8E6A-709F-CED9-298BE88E9093}"/>
              </a:ext>
            </a:extLst>
          </p:cNvPr>
          <p:cNvSpPr>
            <a:spLocks noGrp="1"/>
          </p:cNvSpPr>
          <p:nvPr>
            <p:ph idx="1"/>
          </p:nvPr>
        </p:nvSpPr>
        <p:spPr/>
        <p:txBody>
          <a:bodyPr/>
          <a:lstStyle/>
          <a:p>
            <a:r>
              <a:rPr lang="en-US" sz="2400" dirty="0"/>
              <a:t>Resulting from significant fires</a:t>
            </a:r>
          </a:p>
          <a:p>
            <a:pPr lvl="1"/>
            <a:r>
              <a:rPr lang="en-US" sz="2400" dirty="0"/>
              <a:t>1980 Panorama Fire</a:t>
            </a:r>
          </a:p>
          <a:p>
            <a:pPr lvl="1"/>
            <a:r>
              <a:rPr lang="en-US" sz="2400" dirty="0"/>
              <a:t>1991 Tunnel Fire (aka Oakland Hills fire)</a:t>
            </a:r>
          </a:p>
          <a:p>
            <a:r>
              <a:rPr lang="en-US" sz="2400" dirty="0"/>
              <a:t>2021 SB63 requires all three zones to be published</a:t>
            </a:r>
          </a:p>
        </p:txBody>
      </p:sp>
      <p:pic>
        <p:nvPicPr>
          <p:cNvPr id="4" name="Picture 3">
            <a:extLst>
              <a:ext uri="{FF2B5EF4-FFF2-40B4-BE49-F238E27FC236}">
                <a16:creationId xmlns:a16="http://schemas.microsoft.com/office/drawing/2014/main" id="{A50AF709-AAEE-DFAA-162E-6B0F9CAF47D4}"/>
              </a:ext>
            </a:extLst>
          </p:cNvPr>
          <p:cNvPicPr>
            <a:picLocks noChangeAspect="1"/>
          </p:cNvPicPr>
          <p:nvPr/>
        </p:nvPicPr>
        <p:blipFill>
          <a:blip r:embed="rId3"/>
          <a:stretch>
            <a:fillRect/>
          </a:stretch>
        </p:blipFill>
        <p:spPr>
          <a:xfrm>
            <a:off x="7347925" y="80962"/>
            <a:ext cx="4844075" cy="3205163"/>
          </a:xfrm>
          <a:prstGeom prst="rect">
            <a:avLst/>
          </a:prstGeom>
        </p:spPr>
      </p:pic>
      <p:pic>
        <p:nvPicPr>
          <p:cNvPr id="5" name="Picture 4">
            <a:extLst>
              <a:ext uri="{FF2B5EF4-FFF2-40B4-BE49-F238E27FC236}">
                <a16:creationId xmlns:a16="http://schemas.microsoft.com/office/drawing/2014/main" id="{C6522FF4-8364-7B7B-7983-9CBB285BA6BB}"/>
              </a:ext>
            </a:extLst>
          </p:cNvPr>
          <p:cNvPicPr>
            <a:picLocks noChangeAspect="1"/>
          </p:cNvPicPr>
          <p:nvPr/>
        </p:nvPicPr>
        <p:blipFill>
          <a:blip r:embed="rId4"/>
          <a:stretch>
            <a:fillRect/>
          </a:stretch>
        </p:blipFill>
        <p:spPr>
          <a:xfrm>
            <a:off x="7347925" y="3528745"/>
            <a:ext cx="4844075" cy="3071951"/>
          </a:xfrm>
          <a:prstGeom prst="rect">
            <a:avLst/>
          </a:prstGeom>
        </p:spPr>
      </p:pic>
    </p:spTree>
    <p:extLst>
      <p:ext uri="{BB962C8B-B14F-4D97-AF65-F5344CB8AC3E}">
        <p14:creationId xmlns:p14="http://schemas.microsoft.com/office/powerpoint/2010/main" val="81044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BE6CC-8C1E-6B1C-8AA5-3F3426DFC1DB}"/>
              </a:ext>
            </a:extLst>
          </p:cNvPr>
          <p:cNvSpPr>
            <a:spLocks noGrp="1"/>
          </p:cNvSpPr>
          <p:nvPr>
            <p:ph type="title"/>
          </p:nvPr>
        </p:nvSpPr>
        <p:spPr/>
        <p:txBody>
          <a:bodyPr/>
          <a:lstStyle/>
          <a:p>
            <a:r>
              <a:rPr lang="en-US" dirty="0"/>
              <a:t>Government Codes</a:t>
            </a:r>
          </a:p>
        </p:txBody>
      </p:sp>
      <p:sp>
        <p:nvSpPr>
          <p:cNvPr id="5" name="Content Placeholder 4">
            <a:extLst>
              <a:ext uri="{FF2B5EF4-FFF2-40B4-BE49-F238E27FC236}">
                <a16:creationId xmlns:a16="http://schemas.microsoft.com/office/drawing/2014/main" id="{5B9CCD2F-6960-1115-4E8A-99C450D747C3}"/>
              </a:ext>
            </a:extLst>
          </p:cNvPr>
          <p:cNvSpPr>
            <a:spLocks noGrp="1"/>
          </p:cNvSpPr>
          <p:nvPr>
            <p:ph sz="quarter" idx="17"/>
          </p:nvPr>
        </p:nvSpPr>
        <p:spPr>
          <a:xfrm>
            <a:off x="1711243" y="1961511"/>
            <a:ext cx="8769514" cy="3768195"/>
          </a:xfrm>
        </p:spPr>
        <p:txBody>
          <a:bodyPr/>
          <a:lstStyle/>
          <a:p>
            <a:r>
              <a:rPr lang="en-US" sz="2400" dirty="0"/>
              <a:t>Public Resource Code 4202</a:t>
            </a:r>
          </a:p>
          <a:p>
            <a:pPr lvl="1"/>
            <a:r>
              <a:rPr lang="en-US" sz="2400" dirty="0"/>
              <a:t>	The State Fire Marshal shall classify lands within State Responsibility Areas into Fire Hazard Severity Zones. Each zone shall embrace relatively homogeneous lands and shall be based on fuel loading, slope, fire weather, and other relevant factors present, including areas where winds have been identified by the department as a major cause of wildfire spread. Encourage questions and provide thoughtful responses to enhance audience participation Use live polls or surveys to gather audience opinions, promoting engagement and making sure the audience feel involved</a:t>
            </a:r>
          </a:p>
          <a:p>
            <a:endParaRPr lang="en-US" sz="2400" dirty="0"/>
          </a:p>
          <a:p>
            <a:endParaRPr lang="en-US" sz="2400" dirty="0"/>
          </a:p>
        </p:txBody>
      </p:sp>
    </p:spTree>
    <p:extLst>
      <p:ext uri="{BB962C8B-B14F-4D97-AF65-F5344CB8AC3E}">
        <p14:creationId xmlns:p14="http://schemas.microsoft.com/office/powerpoint/2010/main" val="342904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64DD-D404-5152-4536-482DA2F66F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657788-048C-E229-4E36-B577835F5F3B}"/>
              </a:ext>
            </a:extLst>
          </p:cNvPr>
          <p:cNvSpPr>
            <a:spLocks noGrp="1"/>
          </p:cNvSpPr>
          <p:nvPr>
            <p:ph type="title"/>
          </p:nvPr>
        </p:nvSpPr>
        <p:spPr/>
        <p:txBody>
          <a:bodyPr/>
          <a:lstStyle/>
          <a:p>
            <a:r>
              <a:rPr lang="en-US" dirty="0"/>
              <a:t>Government Codes</a:t>
            </a:r>
          </a:p>
        </p:txBody>
      </p:sp>
      <p:sp>
        <p:nvSpPr>
          <p:cNvPr id="5" name="Content Placeholder 4">
            <a:extLst>
              <a:ext uri="{FF2B5EF4-FFF2-40B4-BE49-F238E27FC236}">
                <a16:creationId xmlns:a16="http://schemas.microsoft.com/office/drawing/2014/main" id="{C8E4AD54-F8E2-AA7E-5310-AEC2B967DAAD}"/>
              </a:ext>
            </a:extLst>
          </p:cNvPr>
          <p:cNvSpPr>
            <a:spLocks noGrp="1"/>
          </p:cNvSpPr>
          <p:nvPr>
            <p:ph sz="quarter" idx="17"/>
          </p:nvPr>
        </p:nvSpPr>
        <p:spPr/>
        <p:txBody>
          <a:bodyPr/>
          <a:lstStyle/>
          <a:p>
            <a:r>
              <a:rPr lang="en-US" sz="2800" dirty="0"/>
              <a:t>Government Code 51178</a:t>
            </a:r>
          </a:p>
          <a:p>
            <a:pPr algn="l"/>
            <a:r>
              <a:rPr lang="en-US" sz="2400" b="0" i="0" u="none" strike="noStrike" baseline="0" dirty="0">
                <a:latin typeface="Aptos" panose="020B0004020202020204" pitchFamily="34" charset="0"/>
              </a:rPr>
              <a:t>The State Fire Marshal shall identify areas in the state as Moderate, High, and Very High Fire Hazard Severity Zones based on consistent statewide criteria and based on the severity of fire hazard that is expected to prevail in those areas. Moderate, High, and Very High Fire Hazard Severity Zones shall be based on fuel loading, slope, fire weather, and other relevant factors including areas where winds have been identified by the Office of the State Fire Marshal as a major cause of wildfire spread.</a:t>
            </a:r>
            <a:endParaRPr lang="en-US" sz="2800" dirty="0"/>
          </a:p>
          <a:p>
            <a:endParaRPr lang="en-US" sz="2800" dirty="0"/>
          </a:p>
        </p:txBody>
      </p:sp>
    </p:spTree>
    <p:extLst>
      <p:ext uri="{BB962C8B-B14F-4D97-AF65-F5344CB8AC3E}">
        <p14:creationId xmlns:p14="http://schemas.microsoft.com/office/powerpoint/2010/main" val="839185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006DB-8F92-9390-A59D-BF36F9D05D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8AE2EC-76CA-29DC-DE36-F20DE036222F}"/>
              </a:ext>
            </a:extLst>
          </p:cNvPr>
          <p:cNvSpPr>
            <a:spLocks noGrp="1"/>
          </p:cNvSpPr>
          <p:nvPr>
            <p:ph type="title"/>
          </p:nvPr>
        </p:nvSpPr>
        <p:spPr/>
        <p:txBody>
          <a:bodyPr/>
          <a:lstStyle/>
          <a:p>
            <a:r>
              <a:rPr lang="en-US" dirty="0"/>
              <a:t>Hazard map not a risk map</a:t>
            </a:r>
          </a:p>
        </p:txBody>
      </p:sp>
      <p:sp>
        <p:nvSpPr>
          <p:cNvPr id="5" name="Content Placeholder 4">
            <a:extLst>
              <a:ext uri="{FF2B5EF4-FFF2-40B4-BE49-F238E27FC236}">
                <a16:creationId xmlns:a16="http://schemas.microsoft.com/office/drawing/2014/main" id="{8968B205-F0A3-6291-6B7F-568BEE81F86F}"/>
              </a:ext>
            </a:extLst>
          </p:cNvPr>
          <p:cNvSpPr>
            <a:spLocks noGrp="1"/>
          </p:cNvSpPr>
          <p:nvPr>
            <p:ph sz="quarter" idx="17"/>
          </p:nvPr>
        </p:nvSpPr>
        <p:spPr/>
        <p:txBody>
          <a:bodyPr/>
          <a:lstStyle/>
          <a:p>
            <a:pPr algn="l"/>
            <a:r>
              <a:rPr lang="en-US" sz="2800" b="0" i="0" u="none" strike="noStrike" baseline="0" dirty="0">
                <a:latin typeface="Aptos" panose="020B0004020202020204" pitchFamily="34" charset="0"/>
              </a:rPr>
              <a:t>Based on the physical conditions that create a likelihood and expected fire behavior over a 30 to 50-year period without considering mitigation measures such as home hardening, recent wildfire, or fuel reduction on efforts</a:t>
            </a:r>
          </a:p>
          <a:p>
            <a:pPr algn="l"/>
            <a:r>
              <a:rPr lang="en-US" sz="2800" dirty="0">
                <a:latin typeface="Aptos" panose="020B0004020202020204" pitchFamily="34" charset="0"/>
              </a:rPr>
              <a:t>Risk deals with the potential damage a fire can do under existing conditions accounting for mitigation efforts</a:t>
            </a:r>
            <a:endParaRPr lang="en-US" sz="4000" dirty="0"/>
          </a:p>
        </p:txBody>
      </p:sp>
    </p:spTree>
    <p:extLst>
      <p:ext uri="{BB962C8B-B14F-4D97-AF65-F5344CB8AC3E}">
        <p14:creationId xmlns:p14="http://schemas.microsoft.com/office/powerpoint/2010/main" val="417127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8AAD-ED41-A5A5-C08E-89B0C4F54FF8}"/>
              </a:ext>
            </a:extLst>
          </p:cNvPr>
          <p:cNvSpPr>
            <a:spLocks noGrp="1"/>
          </p:cNvSpPr>
          <p:nvPr>
            <p:ph type="title"/>
          </p:nvPr>
        </p:nvSpPr>
        <p:spPr/>
        <p:txBody>
          <a:bodyPr/>
          <a:lstStyle/>
          <a:p>
            <a:r>
              <a:rPr lang="en-US" dirty="0"/>
              <a:t>CAL FIRE METHODOLOGY</a:t>
            </a:r>
          </a:p>
        </p:txBody>
      </p:sp>
      <p:sp>
        <p:nvSpPr>
          <p:cNvPr id="3" name="Content Placeholder 2">
            <a:extLst>
              <a:ext uri="{FF2B5EF4-FFF2-40B4-BE49-F238E27FC236}">
                <a16:creationId xmlns:a16="http://schemas.microsoft.com/office/drawing/2014/main" id="{D2539837-86F8-E190-7724-905421C336A7}"/>
              </a:ext>
            </a:extLst>
          </p:cNvPr>
          <p:cNvSpPr>
            <a:spLocks noGrp="1"/>
          </p:cNvSpPr>
          <p:nvPr>
            <p:ph sz="quarter" idx="17"/>
          </p:nvPr>
        </p:nvSpPr>
        <p:spPr/>
        <p:txBody>
          <a:bodyPr/>
          <a:lstStyle/>
          <a:p>
            <a:r>
              <a:rPr lang="en-US" dirty="0"/>
              <a:t>Create inputs</a:t>
            </a:r>
          </a:p>
          <a:p>
            <a:pPr marL="285750" indent="-285750">
              <a:buFont typeface="Arial" panose="020B0604020202020204" pitchFamily="34" charset="0"/>
              <a:buChar char="•"/>
            </a:pPr>
            <a:r>
              <a:rPr lang="en-US" dirty="0"/>
              <a:t>Divide land between wildland and non-wildland areas</a:t>
            </a:r>
          </a:p>
          <a:p>
            <a:pPr marL="571500" lvl="1">
              <a:buFont typeface="Arial" panose="020B0604020202020204" pitchFamily="34" charset="0"/>
              <a:buChar char="•"/>
            </a:pPr>
            <a:r>
              <a:rPr lang="en-US" dirty="0"/>
              <a:t>Wildland criteria - &gt; 200 acres of contiguous fuel bed</a:t>
            </a:r>
          </a:p>
          <a:p>
            <a:pPr marL="571500" lvl="1">
              <a:buFont typeface="Arial" panose="020B0604020202020204" pitchFamily="34" charset="0"/>
              <a:buChar char="•"/>
            </a:pPr>
            <a:r>
              <a:rPr lang="en-US" dirty="0"/>
              <a:t>Non-Wildland – Urban areas, agricultural, barren land and bodies of water.</a:t>
            </a:r>
          </a:p>
          <a:p>
            <a:endParaRPr lang="en-US" dirty="0"/>
          </a:p>
        </p:txBody>
      </p:sp>
      <p:sp>
        <p:nvSpPr>
          <p:cNvPr id="4" name="Content Placeholder 3">
            <a:extLst>
              <a:ext uri="{FF2B5EF4-FFF2-40B4-BE49-F238E27FC236}">
                <a16:creationId xmlns:a16="http://schemas.microsoft.com/office/drawing/2014/main" id="{D14F103D-6A11-7052-0475-B28F957A9B64}"/>
              </a:ext>
            </a:extLst>
          </p:cNvPr>
          <p:cNvSpPr>
            <a:spLocks noGrp="1"/>
          </p:cNvSpPr>
          <p:nvPr>
            <p:ph sz="quarter" idx="18"/>
          </p:nvPr>
        </p:nvSpPr>
        <p:spPr/>
        <p:txBody>
          <a:bodyPr/>
          <a:lstStyle/>
          <a:p>
            <a:r>
              <a:rPr lang="en-US" dirty="0"/>
              <a:t>Formula</a:t>
            </a:r>
          </a:p>
          <a:p>
            <a:pPr marL="285750" indent="-285750">
              <a:buFont typeface="Arial" panose="020B0604020202020204" pitchFamily="34" charset="0"/>
              <a:buChar char="•"/>
            </a:pPr>
            <a:r>
              <a:rPr lang="en-US" dirty="0"/>
              <a:t>Wildland</a:t>
            </a:r>
          </a:p>
          <a:p>
            <a:pPr marL="569214" lvl="1">
              <a:buFont typeface="Arial" panose="020B0604020202020204" pitchFamily="34" charset="0"/>
              <a:buChar char="•"/>
            </a:pPr>
            <a:r>
              <a:rPr lang="en-US" dirty="0"/>
              <a:t>Modeling based on topography, weather conditions, drought, and fuel type</a:t>
            </a:r>
          </a:p>
          <a:p>
            <a:pPr marL="285750">
              <a:buFont typeface="Arial" panose="020B0604020202020204" pitchFamily="34" charset="0"/>
              <a:buChar char="•"/>
            </a:pPr>
            <a:endParaRPr lang="en-US" dirty="0"/>
          </a:p>
          <a:p>
            <a:pPr marL="285750" indent="-285750">
              <a:buFont typeface="Arial" panose="020B0604020202020204" pitchFamily="34" charset="0"/>
              <a:buChar char="•"/>
            </a:pPr>
            <a:r>
              <a:rPr lang="en-US" dirty="0"/>
              <a:t>Non-Wildland</a:t>
            </a:r>
          </a:p>
          <a:p>
            <a:pPr marL="569214" lvl="1">
              <a:buFont typeface="Arial" panose="020B0604020202020204" pitchFamily="34" charset="0"/>
              <a:buChar char="•"/>
            </a:pPr>
            <a:r>
              <a:rPr lang="en-US" dirty="0"/>
              <a:t>Looked at ember cast potential based on wind and proximity to adjoining wildland area</a:t>
            </a:r>
          </a:p>
        </p:txBody>
      </p:sp>
    </p:spTree>
    <p:extLst>
      <p:ext uri="{BB962C8B-B14F-4D97-AF65-F5344CB8AC3E}">
        <p14:creationId xmlns:p14="http://schemas.microsoft.com/office/powerpoint/2010/main" val="1735863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F7FA-557B-82FA-0B3B-B29A88184B8A}"/>
              </a:ext>
            </a:extLst>
          </p:cNvPr>
          <p:cNvSpPr>
            <a:spLocks noGrp="1"/>
          </p:cNvSpPr>
          <p:nvPr>
            <p:ph type="ctrTitle"/>
          </p:nvPr>
        </p:nvSpPr>
        <p:spPr/>
        <p:txBody>
          <a:bodyPr/>
          <a:lstStyle/>
          <a:p>
            <a:r>
              <a:rPr lang="en-US" dirty="0"/>
              <a:t>The power of communication</a:t>
            </a:r>
          </a:p>
        </p:txBody>
      </p:sp>
      <p:sp>
        <p:nvSpPr>
          <p:cNvPr id="16" name="TextBox 15">
            <a:extLst>
              <a:ext uri="{FF2B5EF4-FFF2-40B4-BE49-F238E27FC236}">
                <a16:creationId xmlns:a16="http://schemas.microsoft.com/office/drawing/2014/main" id="{299E87ED-0728-D1AE-0CF1-CE10330FD8A5}"/>
              </a:ext>
            </a:extLst>
          </p:cNvPr>
          <p:cNvSpPr txBox="1"/>
          <p:nvPr/>
        </p:nvSpPr>
        <p:spPr>
          <a:xfrm>
            <a:off x="7204075" y="963141"/>
            <a:ext cx="4055052" cy="2677656"/>
          </a:xfrm>
          <a:prstGeom prst="rect">
            <a:avLst/>
          </a:prstGeom>
          <a:noFill/>
        </p:spPr>
        <p:txBody>
          <a:bodyPr wrap="square" rtlCol="0">
            <a:spAutoFit/>
          </a:bodyPr>
          <a:lstStyle/>
          <a:p>
            <a:r>
              <a:rPr lang="en-US" sz="2400" dirty="0"/>
              <a:t>Current version released 3/24/25</a:t>
            </a:r>
          </a:p>
          <a:p>
            <a:endParaRPr lang="en-US" sz="2400" dirty="0"/>
          </a:p>
          <a:p>
            <a:r>
              <a:rPr lang="en-US" sz="2400" dirty="0"/>
              <a:t>Areas within South Pasadena now designated as Moderate, High and Very High</a:t>
            </a:r>
          </a:p>
        </p:txBody>
      </p:sp>
      <p:pic>
        <p:nvPicPr>
          <p:cNvPr id="20" name="Picture 19">
            <a:extLst>
              <a:ext uri="{FF2B5EF4-FFF2-40B4-BE49-F238E27FC236}">
                <a16:creationId xmlns:a16="http://schemas.microsoft.com/office/drawing/2014/main" id="{642EB54D-2516-A40D-CC9E-C95A6A51DE11}"/>
              </a:ext>
            </a:extLst>
          </p:cNvPr>
          <p:cNvPicPr>
            <a:picLocks noChangeAspect="1"/>
          </p:cNvPicPr>
          <p:nvPr/>
        </p:nvPicPr>
        <p:blipFill>
          <a:blip r:embed="rId3"/>
          <a:stretch>
            <a:fillRect/>
          </a:stretch>
        </p:blipFill>
        <p:spPr>
          <a:xfrm>
            <a:off x="1881500" y="0"/>
            <a:ext cx="4295149" cy="6858000"/>
          </a:xfrm>
          <a:prstGeom prst="rect">
            <a:avLst/>
          </a:prstGeom>
        </p:spPr>
      </p:pic>
    </p:spTree>
    <p:extLst>
      <p:ext uri="{BB962C8B-B14F-4D97-AF65-F5344CB8AC3E}">
        <p14:creationId xmlns:p14="http://schemas.microsoft.com/office/powerpoint/2010/main" val="284147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6298-BE8C-FE15-9F73-8BA15DAEE4E7}"/>
              </a:ext>
            </a:extLst>
          </p:cNvPr>
          <p:cNvSpPr>
            <a:spLocks noGrp="1"/>
          </p:cNvSpPr>
          <p:nvPr>
            <p:ph type="title"/>
          </p:nvPr>
        </p:nvSpPr>
        <p:spPr>
          <a:xfrm>
            <a:off x="1035957" y="370536"/>
            <a:ext cx="10026650" cy="655637"/>
          </a:xfrm>
        </p:spPr>
        <p:txBody>
          <a:bodyPr/>
          <a:lstStyle/>
          <a:p>
            <a:r>
              <a:rPr lang="en-US" dirty="0"/>
              <a:t>Map as adopted by </a:t>
            </a:r>
            <a:r>
              <a:rPr lang="en-US" dirty="0" err="1"/>
              <a:t>spmc</a:t>
            </a:r>
            <a:r>
              <a:rPr lang="en-US" dirty="0"/>
              <a:t> 14.1</a:t>
            </a:r>
          </a:p>
        </p:txBody>
      </p:sp>
      <p:pic>
        <p:nvPicPr>
          <p:cNvPr id="4" name="Content Placeholder 3" descr="Map&#10;&#10;AI-generated content may be incorrect.">
            <a:extLst>
              <a:ext uri="{FF2B5EF4-FFF2-40B4-BE49-F238E27FC236}">
                <a16:creationId xmlns:a16="http://schemas.microsoft.com/office/drawing/2014/main" id="{07B5B205-A303-C17B-49C7-B181AAAA94F3}"/>
              </a:ext>
            </a:extLst>
          </p:cNvPr>
          <p:cNvPicPr>
            <a:picLocks noGrp="1" noChangeAspect="1"/>
          </p:cNvPicPr>
          <p:nvPr>
            <p:ph idx="1"/>
          </p:nvPr>
        </p:nvPicPr>
        <p:blipFill>
          <a:blip r:embed="rId3"/>
          <a:stretch>
            <a:fillRect/>
          </a:stretch>
        </p:blipFill>
        <p:spPr>
          <a:xfrm>
            <a:off x="957657" y="843745"/>
            <a:ext cx="5566829" cy="5643719"/>
          </a:xfrm>
          <a:prstGeom prst="rect">
            <a:avLst/>
          </a:prstGeom>
        </p:spPr>
      </p:pic>
      <p:sp>
        <p:nvSpPr>
          <p:cNvPr id="3" name="TextBox 2">
            <a:extLst>
              <a:ext uri="{FF2B5EF4-FFF2-40B4-BE49-F238E27FC236}">
                <a16:creationId xmlns:a16="http://schemas.microsoft.com/office/drawing/2014/main" id="{18FF58BE-60EF-7A8A-FF75-40CA3EEDD3E5}"/>
              </a:ext>
            </a:extLst>
          </p:cNvPr>
          <p:cNvSpPr txBox="1"/>
          <p:nvPr/>
        </p:nvSpPr>
        <p:spPr>
          <a:xfrm>
            <a:off x="7007192" y="1260909"/>
            <a:ext cx="4494997" cy="2308324"/>
          </a:xfrm>
          <a:prstGeom prst="rect">
            <a:avLst/>
          </a:prstGeom>
          <a:noFill/>
        </p:spPr>
        <p:txBody>
          <a:bodyPr wrap="square" rtlCol="0">
            <a:spAutoFit/>
          </a:bodyPr>
          <a:lstStyle/>
          <a:p>
            <a:r>
              <a:rPr lang="en-US" sz="2400" dirty="0"/>
              <a:t>Considered High Fire Hazard Severity Zone for several years</a:t>
            </a:r>
          </a:p>
          <a:p>
            <a:endParaRPr lang="en-US" sz="2400" dirty="0"/>
          </a:p>
          <a:p>
            <a:r>
              <a:rPr lang="en-US" sz="2400" dirty="0"/>
              <a:t>Codified in 2022 as part of the Code Adoption Process</a:t>
            </a:r>
          </a:p>
          <a:p>
            <a:r>
              <a:rPr lang="en-US" sz="2400" dirty="0"/>
              <a:t>Ord. 2368</a:t>
            </a:r>
          </a:p>
        </p:txBody>
      </p:sp>
    </p:spTree>
    <p:extLst>
      <p:ext uri="{BB962C8B-B14F-4D97-AF65-F5344CB8AC3E}">
        <p14:creationId xmlns:p14="http://schemas.microsoft.com/office/powerpoint/2010/main" val="1613553982"/>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21420E-D6CD-4398-9C5C-03FBF68874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5126FD-8B44-46F3-BEB2-D5456E76919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70C3F92-C0AD-4E73-8A22-9D413A456BA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{1525F565-FCF3-4F7E-B454-11534B1AB78D}tf22339732_win32</Template>
  <TotalTime>381</TotalTime>
  <Words>2739</Words>
  <Application>Microsoft Office PowerPoint</Application>
  <PresentationFormat>Widescreen</PresentationFormat>
  <Paragraphs>164</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Arial</vt:lpstr>
      <vt:lpstr>Avenir Next LT Pro Light</vt:lpstr>
      <vt:lpstr>Calibri</vt:lpstr>
      <vt:lpstr>Rockwell Nova Light</vt:lpstr>
      <vt:lpstr>Wingdings</vt:lpstr>
      <vt:lpstr>LeafVTI</vt:lpstr>
      <vt:lpstr>Fire hazard severity zones in local response area   Greg Lloyd, fire chief</vt:lpstr>
      <vt:lpstr>presentation</vt:lpstr>
      <vt:lpstr>History of fhsz</vt:lpstr>
      <vt:lpstr>Government Codes</vt:lpstr>
      <vt:lpstr>Government Codes</vt:lpstr>
      <vt:lpstr>Hazard map not a risk map</vt:lpstr>
      <vt:lpstr>CAL FIRE METHODOLOGY</vt:lpstr>
      <vt:lpstr>The power of communication</vt:lpstr>
      <vt:lpstr>Map as adopted by spmc 14.1</vt:lpstr>
      <vt:lpstr>Concerns</vt:lpstr>
      <vt:lpstr>Requirements</vt:lpstr>
      <vt:lpstr>Requirements</vt:lpstr>
      <vt:lpstr>AB3074 – Zero Clearance Zone</vt:lpstr>
      <vt:lpstr>LOCAL AMENDMENTS TO HAZARD MAP</vt:lpstr>
      <vt:lpstr>Impact of very high and high fhsz</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Lloyd</dc:creator>
  <cp:lastModifiedBy>Greg Lloyd</cp:lastModifiedBy>
  <cp:revision>4</cp:revision>
  <dcterms:created xsi:type="dcterms:W3CDTF">2025-04-02T18:43:07Z</dcterms:created>
  <dcterms:modified xsi:type="dcterms:W3CDTF">2025-08-20T18:42:19Z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defa4170-0d19-0005-0004-bc88714345d2_Enabled">
    <vt:lpwstr>true</vt:lpwstr>
  </property>
  <property fmtid="{D5CDD505-2E9C-101B-9397-08002B2CF9AE}" pid="4" name="MSIP_Label_defa4170-0d19-0005-0004-bc88714345d2_SetDate">
    <vt:lpwstr>2025-04-02T23:25:03Z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b10f3a41-be6b-47b7-a68f-de0be97d5880</vt:lpwstr>
  </property>
  <property fmtid="{D5CDD505-2E9C-101B-9397-08002B2CF9AE}" pid="8" name="MSIP_Label_defa4170-0d19-0005-0004-bc88714345d2_ActionId">
    <vt:lpwstr>7001e267-e2f5-4db6-b657-faadf2105e43</vt:lpwstr>
  </property>
  <property fmtid="{D5CDD505-2E9C-101B-9397-08002B2CF9AE}" pid="9" name="MSIP_Label_defa4170-0d19-0005-0004-bc88714345d2_ContentBits">
    <vt:lpwstr>0</vt:lpwstr>
  </property>
  <property fmtid="{D5CDD505-2E9C-101B-9397-08002B2CF9AE}" pid="10" name="MSIP_Label_defa4170-0d19-0005-0004-bc88714345d2_Tag">
    <vt:lpwstr>10, 3, 0, 1</vt:lpwstr>
  </property>
</Properties>
</file>